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5"/>
  </p:notesMasterIdLst>
  <p:sldIdLst>
    <p:sldId id="256" r:id="rId2"/>
    <p:sldId id="257" r:id="rId3"/>
    <p:sldId id="330" r:id="rId4"/>
    <p:sldId id="293" r:id="rId5"/>
    <p:sldId id="259" r:id="rId6"/>
    <p:sldId id="260" r:id="rId7"/>
    <p:sldId id="261" r:id="rId8"/>
    <p:sldId id="263" r:id="rId9"/>
    <p:sldId id="350" r:id="rId10"/>
    <p:sldId id="351" r:id="rId11"/>
    <p:sldId id="356" r:id="rId12"/>
    <p:sldId id="346" r:id="rId13"/>
    <p:sldId id="345" r:id="rId14"/>
    <p:sldId id="342" r:id="rId15"/>
    <p:sldId id="264" r:id="rId16"/>
    <p:sldId id="294" r:id="rId17"/>
    <p:sldId id="295" r:id="rId18"/>
    <p:sldId id="299" r:id="rId19"/>
    <p:sldId id="364" r:id="rId20"/>
    <p:sldId id="365" r:id="rId21"/>
    <p:sldId id="366" r:id="rId22"/>
    <p:sldId id="359" r:id="rId23"/>
    <p:sldId id="362" r:id="rId24"/>
    <p:sldId id="363" r:id="rId25"/>
    <p:sldId id="361" r:id="rId26"/>
    <p:sldId id="265" r:id="rId27"/>
    <p:sldId id="266" r:id="rId28"/>
    <p:sldId id="296" r:id="rId29"/>
    <p:sldId id="269" r:id="rId30"/>
    <p:sldId id="270" r:id="rId31"/>
    <p:sldId id="271" r:id="rId32"/>
    <p:sldId id="272" r:id="rId33"/>
    <p:sldId id="274" r:id="rId34"/>
    <p:sldId id="275" r:id="rId35"/>
    <p:sldId id="276" r:id="rId36"/>
    <p:sldId id="277" r:id="rId37"/>
    <p:sldId id="278" r:id="rId38"/>
    <p:sldId id="273" r:id="rId39"/>
    <p:sldId id="279" r:id="rId40"/>
    <p:sldId id="280" r:id="rId41"/>
    <p:sldId id="281" r:id="rId42"/>
    <p:sldId id="298" r:id="rId43"/>
    <p:sldId id="282" r:id="rId44"/>
    <p:sldId id="297" r:id="rId45"/>
    <p:sldId id="283" r:id="rId46"/>
    <p:sldId id="368" r:id="rId47"/>
    <p:sldId id="284" r:id="rId48"/>
    <p:sldId id="319" r:id="rId49"/>
    <p:sldId id="320" r:id="rId50"/>
    <p:sldId id="321" r:id="rId51"/>
    <p:sldId id="322" r:id="rId52"/>
    <p:sldId id="323" r:id="rId53"/>
    <p:sldId id="325" r:id="rId54"/>
    <p:sldId id="326" r:id="rId55"/>
    <p:sldId id="328" r:id="rId56"/>
    <p:sldId id="336" r:id="rId57"/>
    <p:sldId id="300" r:id="rId58"/>
    <p:sldId id="301" r:id="rId59"/>
    <p:sldId id="302" r:id="rId60"/>
    <p:sldId id="262" r:id="rId61"/>
    <p:sldId id="303" r:id="rId62"/>
    <p:sldId id="304" r:id="rId63"/>
    <p:sldId id="305" r:id="rId64"/>
    <p:sldId id="337" r:id="rId65"/>
    <p:sldId id="316" r:id="rId66"/>
    <p:sldId id="267" r:id="rId67"/>
    <p:sldId id="369" r:id="rId68"/>
    <p:sldId id="383" r:id="rId69"/>
    <p:sldId id="384" r:id="rId70"/>
    <p:sldId id="379" r:id="rId71"/>
    <p:sldId id="378" r:id="rId72"/>
    <p:sldId id="380" r:id="rId73"/>
    <p:sldId id="385" r:id="rId74"/>
    <p:sldId id="386" r:id="rId75"/>
    <p:sldId id="387" r:id="rId76"/>
    <p:sldId id="388" r:id="rId77"/>
    <p:sldId id="389" r:id="rId78"/>
    <p:sldId id="334" r:id="rId79"/>
    <p:sldId id="333" r:id="rId80"/>
    <p:sldId id="332" r:id="rId81"/>
    <p:sldId id="317" r:id="rId82"/>
    <p:sldId id="391" r:id="rId83"/>
    <p:sldId id="392" r:id="rId84"/>
    <p:sldId id="353" r:id="rId85"/>
    <p:sldId id="358" r:id="rId86"/>
    <p:sldId id="344" r:id="rId87"/>
    <p:sldId id="354" r:id="rId88"/>
    <p:sldId id="352" r:id="rId89"/>
    <p:sldId id="393" r:id="rId90"/>
    <p:sldId id="394" r:id="rId91"/>
    <p:sldId id="395" r:id="rId92"/>
    <p:sldId id="376" r:id="rId93"/>
    <p:sldId id="377" r:id="rId94"/>
  </p:sldIdLst>
  <p:sldSz cx="12192000" cy="6858000"/>
  <p:notesSz cx="6858000" cy="9144000"/>
  <p:defaultTextStyle>
    <a:defPPr>
      <a:defRPr lang="en-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7" autoAdjust="0"/>
    <p:restoredTop sz="94694"/>
  </p:normalViewPr>
  <p:slideViewPr>
    <p:cSldViewPr snapToGrid="0">
      <p:cViewPr varScale="1">
        <p:scale>
          <a:sx n="83" d="100"/>
          <a:sy n="83" d="100"/>
        </p:scale>
        <p:origin x="192"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diagrams/_rels/data6.xml.rels><?xml version="1.0" encoding="UTF-8" standalone="yes"?>
<Relationships xmlns="http://schemas.openxmlformats.org/package/2006/relationships"><Relationship Id="rId1" Type="http://schemas.openxmlformats.org/officeDocument/2006/relationships/hyperlink" Target="mailto:consuladosdel@tse.go.cr" TargetMode="External"/></Relationships>
</file>

<file path=ppt/diagrams/_rels/drawing6.xml.rels><?xml version="1.0" encoding="UTF-8" standalone="yes"?>
<Relationships xmlns="http://schemas.openxmlformats.org/package/2006/relationships"><Relationship Id="rId1" Type="http://schemas.openxmlformats.org/officeDocument/2006/relationships/hyperlink" Target="mailto:consuladosdel@tse.go.cr"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D82479-C951-454C-8E6E-00E57DB1A3C0}"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s-CR"/>
        </a:p>
      </dgm:t>
    </dgm:pt>
    <dgm:pt modelId="{63287B9D-DD53-449D-B851-9A555BD8B98A}">
      <dgm:prSet phldrT="[Texto]" custT="1"/>
      <dgm:spPr/>
      <dgm:t>
        <a:bodyPr/>
        <a:lstStyle/>
        <a:p>
          <a:r>
            <a:rPr lang="es-ES" sz="1600" dirty="0">
              <a:effectLst>
                <a:outerShdw blurRad="38100" dist="38100" dir="2700000" algn="tl">
                  <a:srgbClr val="000000">
                    <a:alpha val="43137"/>
                  </a:srgbClr>
                </a:outerShdw>
              </a:effectLst>
            </a:rPr>
            <a:t>QUIEN LO DECLARA</a:t>
          </a:r>
          <a:endParaRPr lang="es-CR" sz="1600" dirty="0">
            <a:effectLst>
              <a:outerShdw blurRad="38100" dist="38100" dir="2700000" algn="tl">
                <a:srgbClr val="000000">
                  <a:alpha val="43137"/>
                </a:srgbClr>
              </a:outerShdw>
            </a:effectLst>
          </a:endParaRPr>
        </a:p>
      </dgm:t>
    </dgm:pt>
    <dgm:pt modelId="{87A4CDA1-91AD-4CD2-AEAD-625C341FE396}" type="parTrans" cxnId="{0C925D48-C4C4-431F-8A14-24D7F29ADC39}">
      <dgm:prSet/>
      <dgm:spPr/>
      <dgm:t>
        <a:bodyPr/>
        <a:lstStyle/>
        <a:p>
          <a:endParaRPr lang="es-CR" sz="1800">
            <a:effectLst>
              <a:outerShdw blurRad="38100" dist="38100" dir="2700000" algn="tl">
                <a:srgbClr val="000000">
                  <a:alpha val="43137"/>
                </a:srgbClr>
              </a:outerShdw>
            </a:effectLst>
          </a:endParaRPr>
        </a:p>
      </dgm:t>
    </dgm:pt>
    <dgm:pt modelId="{1CCB00E6-4084-455B-B2B2-91DD0B116618}" type="sibTrans" cxnId="{0C925D48-C4C4-431F-8A14-24D7F29ADC39}">
      <dgm:prSet/>
      <dgm:spPr/>
      <dgm:t>
        <a:bodyPr/>
        <a:lstStyle/>
        <a:p>
          <a:endParaRPr lang="es-CR" sz="1800">
            <a:effectLst>
              <a:outerShdw blurRad="38100" dist="38100" dir="2700000" algn="tl">
                <a:srgbClr val="000000">
                  <a:alpha val="43137"/>
                </a:srgbClr>
              </a:outerShdw>
            </a:effectLst>
          </a:endParaRPr>
        </a:p>
      </dgm:t>
    </dgm:pt>
    <dgm:pt modelId="{41B7DC6B-6477-4B9E-BA99-F14BA2F48455}">
      <dgm:prSet phldrT="[Texto]" custT="1"/>
      <dgm:spPr/>
      <dgm:t>
        <a:bodyPr/>
        <a:lstStyle/>
        <a:p>
          <a:r>
            <a:rPr lang="es-ES" sz="2800" b="1" dirty="0">
              <a:effectLst>
                <a:outerShdw blurRad="38100" dist="38100" dir="2700000" algn="tl">
                  <a:srgbClr val="000000">
                    <a:alpha val="43137"/>
                  </a:srgbClr>
                </a:outerShdw>
              </a:effectLst>
            </a:rPr>
            <a:t>CONSERVA NACIONALIDAD EXTRANJERA</a:t>
          </a:r>
          <a:endParaRPr lang="es-CR" sz="2800" b="1" dirty="0">
            <a:effectLst>
              <a:outerShdw blurRad="38100" dist="38100" dir="2700000" algn="tl">
                <a:srgbClr val="000000">
                  <a:alpha val="43137"/>
                </a:srgbClr>
              </a:outerShdw>
            </a:effectLst>
          </a:endParaRPr>
        </a:p>
      </dgm:t>
    </dgm:pt>
    <dgm:pt modelId="{4F4C2366-C98F-46E0-B52C-1F02345A98B1}" type="parTrans" cxnId="{7103905F-DDD4-48C3-B3E4-3EEED8224202}">
      <dgm:prSet/>
      <dgm:spPr/>
      <dgm:t>
        <a:bodyPr/>
        <a:lstStyle/>
        <a:p>
          <a:endParaRPr lang="es-CR" sz="1800">
            <a:effectLst>
              <a:outerShdw blurRad="38100" dist="38100" dir="2700000" algn="tl">
                <a:srgbClr val="000000">
                  <a:alpha val="43137"/>
                </a:srgbClr>
              </a:outerShdw>
            </a:effectLst>
          </a:endParaRPr>
        </a:p>
      </dgm:t>
    </dgm:pt>
    <dgm:pt modelId="{3E34DD91-2BDA-456F-8DF3-331D952197A1}" type="sibTrans" cxnId="{7103905F-DDD4-48C3-B3E4-3EEED8224202}">
      <dgm:prSet/>
      <dgm:spPr/>
      <dgm:t>
        <a:bodyPr/>
        <a:lstStyle/>
        <a:p>
          <a:endParaRPr lang="es-CR" sz="1800">
            <a:effectLst>
              <a:outerShdw blurRad="38100" dist="38100" dir="2700000" algn="tl">
                <a:srgbClr val="000000">
                  <a:alpha val="43137"/>
                </a:srgbClr>
              </a:outerShdw>
            </a:effectLst>
          </a:endParaRPr>
        </a:p>
      </dgm:t>
    </dgm:pt>
    <dgm:pt modelId="{CF12CE40-50AB-4210-B9A8-1290719EA3B6}">
      <dgm:prSet phldrT="[Texto]" custT="1"/>
      <dgm:spPr/>
      <dgm:t>
        <a:bodyPr/>
        <a:lstStyle/>
        <a:p>
          <a:r>
            <a:rPr lang="es-ES" sz="1800" dirty="0">
              <a:effectLst>
                <a:outerShdw blurRad="38100" dist="38100" dir="2700000" algn="tl">
                  <a:srgbClr val="000000">
                    <a:alpha val="43137"/>
                  </a:srgbClr>
                </a:outerShdw>
              </a:effectLst>
            </a:rPr>
            <a:t>18-25 AÑOS </a:t>
          </a:r>
        </a:p>
        <a:p>
          <a:r>
            <a:rPr lang="es-ES" sz="1800" dirty="0">
              <a:effectLst>
                <a:outerShdw blurRad="38100" dist="38100" dir="2700000" algn="tl">
                  <a:srgbClr val="000000">
                    <a:alpha val="43137"/>
                  </a:srgbClr>
                </a:outerShdw>
              </a:effectLst>
            </a:rPr>
            <a:t>INTERESADO</a:t>
          </a:r>
          <a:endParaRPr lang="es-CR" sz="1800" dirty="0">
            <a:effectLst>
              <a:outerShdw blurRad="38100" dist="38100" dir="2700000" algn="tl">
                <a:srgbClr val="000000">
                  <a:alpha val="43137"/>
                </a:srgbClr>
              </a:outerShdw>
            </a:effectLst>
          </a:endParaRPr>
        </a:p>
      </dgm:t>
    </dgm:pt>
    <dgm:pt modelId="{FC6662FB-AACF-4503-9D9F-256DF652858E}" type="parTrans" cxnId="{7AD9642C-672D-4B2C-B98A-C3959726769B}">
      <dgm:prSet/>
      <dgm:spPr/>
      <dgm:t>
        <a:bodyPr/>
        <a:lstStyle/>
        <a:p>
          <a:endParaRPr lang="es-CR" sz="1800">
            <a:effectLst>
              <a:outerShdw blurRad="38100" dist="38100" dir="2700000" algn="tl">
                <a:srgbClr val="000000">
                  <a:alpha val="43137"/>
                </a:srgbClr>
              </a:outerShdw>
            </a:effectLst>
          </a:endParaRPr>
        </a:p>
      </dgm:t>
    </dgm:pt>
    <dgm:pt modelId="{DB450013-4205-4D8C-B869-B22EA06FCDEA}" type="sibTrans" cxnId="{7AD9642C-672D-4B2C-B98A-C3959726769B}">
      <dgm:prSet/>
      <dgm:spPr/>
      <dgm:t>
        <a:bodyPr/>
        <a:lstStyle/>
        <a:p>
          <a:endParaRPr lang="es-CR" sz="1800">
            <a:effectLst>
              <a:outerShdw blurRad="38100" dist="38100" dir="2700000" algn="tl">
                <a:srgbClr val="000000">
                  <a:alpha val="43137"/>
                </a:srgbClr>
              </a:outerShdw>
            </a:effectLst>
          </a:endParaRPr>
        </a:p>
      </dgm:t>
    </dgm:pt>
    <dgm:pt modelId="{323275A3-C552-40F6-9B8A-1563A9871DA5}">
      <dgm:prSet phldrT="[Texto]" custT="1"/>
      <dgm:spPr/>
      <dgm:t>
        <a:bodyPr/>
        <a:lstStyle/>
        <a:p>
          <a:r>
            <a:rPr lang="es-ES" sz="1800" dirty="0">
              <a:effectLst>
                <a:outerShdw blurRad="38100" dist="38100" dir="2700000" algn="tl">
                  <a:srgbClr val="000000">
                    <a:alpha val="43137"/>
                  </a:srgbClr>
                </a:outerShdw>
              </a:effectLst>
            </a:rPr>
            <a:t>0-17 AÑOS </a:t>
          </a:r>
        </a:p>
        <a:p>
          <a:r>
            <a:rPr lang="es-ES" sz="1800" dirty="0">
              <a:effectLst>
                <a:outerShdw blurRad="38100" dist="38100" dir="2700000" algn="tl">
                  <a:srgbClr val="000000">
                    <a:alpha val="43137"/>
                  </a:srgbClr>
                </a:outerShdw>
              </a:effectLst>
            </a:rPr>
            <a:t>PADRE O MADRE COSTARRICENSE</a:t>
          </a:r>
          <a:endParaRPr lang="es-CR" sz="1800" dirty="0">
            <a:effectLst>
              <a:outerShdw blurRad="38100" dist="38100" dir="2700000" algn="tl">
                <a:srgbClr val="000000">
                  <a:alpha val="43137"/>
                </a:srgbClr>
              </a:outerShdw>
            </a:effectLst>
          </a:endParaRPr>
        </a:p>
      </dgm:t>
    </dgm:pt>
    <dgm:pt modelId="{CA27ADAC-E6C7-4C38-B9EB-1D36486E6031}" type="parTrans" cxnId="{14E8C108-68A7-4241-9A4D-1E6949BAF608}">
      <dgm:prSet/>
      <dgm:spPr/>
      <dgm:t>
        <a:bodyPr/>
        <a:lstStyle/>
        <a:p>
          <a:endParaRPr lang="es-CR" sz="1800">
            <a:effectLst>
              <a:outerShdw blurRad="38100" dist="38100" dir="2700000" algn="tl">
                <a:srgbClr val="000000">
                  <a:alpha val="43137"/>
                </a:srgbClr>
              </a:outerShdw>
            </a:effectLst>
          </a:endParaRPr>
        </a:p>
      </dgm:t>
    </dgm:pt>
    <dgm:pt modelId="{2162379E-2260-46F3-90B9-D9C11D3B4A7C}" type="sibTrans" cxnId="{14E8C108-68A7-4241-9A4D-1E6949BAF608}">
      <dgm:prSet/>
      <dgm:spPr/>
      <dgm:t>
        <a:bodyPr/>
        <a:lstStyle/>
        <a:p>
          <a:endParaRPr lang="es-CR" sz="1800">
            <a:effectLst>
              <a:outerShdw blurRad="38100" dist="38100" dir="2700000" algn="tl">
                <a:srgbClr val="000000">
                  <a:alpha val="43137"/>
                </a:srgbClr>
              </a:outerShdw>
            </a:effectLst>
          </a:endParaRPr>
        </a:p>
      </dgm:t>
    </dgm:pt>
    <dgm:pt modelId="{B228C89F-7B7A-454C-BC5D-3415D329A709}" type="pres">
      <dgm:prSet presAssocID="{EBD82479-C951-454C-8E6E-00E57DB1A3C0}" presName="Name0" presStyleCnt="0">
        <dgm:presLayoutVars>
          <dgm:chMax val="1"/>
          <dgm:chPref val="1"/>
          <dgm:dir/>
          <dgm:animOne val="branch"/>
          <dgm:animLvl val="lvl"/>
        </dgm:presLayoutVars>
      </dgm:prSet>
      <dgm:spPr/>
    </dgm:pt>
    <dgm:pt modelId="{6E6FFBAD-AC98-475D-B9EE-FB240FF38CD8}" type="pres">
      <dgm:prSet presAssocID="{63287B9D-DD53-449D-B851-9A555BD8B98A}" presName="singleCycle" presStyleCnt="0"/>
      <dgm:spPr/>
    </dgm:pt>
    <dgm:pt modelId="{79D06D52-4DBD-42ED-A1D9-04831D0FC957}" type="pres">
      <dgm:prSet presAssocID="{63287B9D-DD53-449D-B851-9A555BD8B98A}" presName="singleCenter" presStyleLbl="node1" presStyleIdx="0" presStyleCnt="4" custScaleX="75687" custScaleY="56024" custLinFactNeighborX="654" custLinFactNeighborY="-20217">
        <dgm:presLayoutVars>
          <dgm:chMax val="7"/>
          <dgm:chPref val="7"/>
        </dgm:presLayoutVars>
      </dgm:prSet>
      <dgm:spPr/>
    </dgm:pt>
    <dgm:pt modelId="{2AA53B71-2AA6-4DB8-BAB3-C940266C4AFF}" type="pres">
      <dgm:prSet presAssocID="{4F4C2366-C98F-46E0-B52C-1F02345A98B1}" presName="Name56" presStyleLbl="parChTrans1D2" presStyleIdx="0" presStyleCnt="3"/>
      <dgm:spPr/>
    </dgm:pt>
    <dgm:pt modelId="{953BB199-BFC5-4297-84F1-D2583C64C195}" type="pres">
      <dgm:prSet presAssocID="{41B7DC6B-6477-4B9E-BA99-F14BA2F48455}" presName="text0" presStyleLbl="node1" presStyleIdx="1" presStyleCnt="4" custScaleX="506848">
        <dgm:presLayoutVars>
          <dgm:bulletEnabled val="1"/>
        </dgm:presLayoutVars>
      </dgm:prSet>
      <dgm:spPr/>
    </dgm:pt>
    <dgm:pt modelId="{12282B0E-D862-4123-9574-C2832074F677}" type="pres">
      <dgm:prSet presAssocID="{FC6662FB-AACF-4503-9D9F-256DF652858E}" presName="Name56" presStyleLbl="parChTrans1D2" presStyleIdx="1" presStyleCnt="3"/>
      <dgm:spPr/>
    </dgm:pt>
    <dgm:pt modelId="{9B502A86-099E-4B37-84D8-6DC79D465D30}" type="pres">
      <dgm:prSet presAssocID="{CF12CE40-50AB-4210-B9A8-1290719EA3B6}" presName="text0" presStyleLbl="node1" presStyleIdx="2" presStyleCnt="4" custScaleX="249609" custScaleY="92861" custRadScaleRad="107855" custRadScaleInc="-4546">
        <dgm:presLayoutVars>
          <dgm:bulletEnabled val="1"/>
        </dgm:presLayoutVars>
      </dgm:prSet>
      <dgm:spPr/>
    </dgm:pt>
    <dgm:pt modelId="{6B018C3A-86B5-449A-9912-3D219DB5F560}" type="pres">
      <dgm:prSet presAssocID="{CA27ADAC-E6C7-4C38-B9EB-1D36486E6031}" presName="Name56" presStyleLbl="parChTrans1D2" presStyleIdx="2" presStyleCnt="3"/>
      <dgm:spPr/>
    </dgm:pt>
    <dgm:pt modelId="{763FEF03-860C-423E-B34C-3BB620B1A03E}" type="pres">
      <dgm:prSet presAssocID="{323275A3-C552-40F6-9B8A-1563A9871DA5}" presName="text0" presStyleLbl="node1" presStyleIdx="3" presStyleCnt="4" custScaleX="270236" custScaleY="94860">
        <dgm:presLayoutVars>
          <dgm:bulletEnabled val="1"/>
        </dgm:presLayoutVars>
      </dgm:prSet>
      <dgm:spPr/>
    </dgm:pt>
  </dgm:ptLst>
  <dgm:cxnLst>
    <dgm:cxn modelId="{14E8C108-68A7-4241-9A4D-1E6949BAF608}" srcId="{63287B9D-DD53-449D-B851-9A555BD8B98A}" destId="{323275A3-C552-40F6-9B8A-1563A9871DA5}" srcOrd="2" destOrd="0" parTransId="{CA27ADAC-E6C7-4C38-B9EB-1D36486E6031}" sibTransId="{2162379E-2260-46F3-90B9-D9C11D3B4A7C}"/>
    <dgm:cxn modelId="{49CBD414-DA38-4A1F-AF83-934A68114045}" type="presOf" srcId="{FC6662FB-AACF-4503-9D9F-256DF652858E}" destId="{12282B0E-D862-4123-9574-C2832074F677}" srcOrd="0" destOrd="0" presId="urn:microsoft.com/office/officeart/2008/layout/RadialCluster"/>
    <dgm:cxn modelId="{65DF6618-A096-490A-AA33-F51508F39FE7}" type="presOf" srcId="{63287B9D-DD53-449D-B851-9A555BD8B98A}" destId="{79D06D52-4DBD-42ED-A1D9-04831D0FC957}" srcOrd="0" destOrd="0" presId="urn:microsoft.com/office/officeart/2008/layout/RadialCluster"/>
    <dgm:cxn modelId="{7AD9642C-672D-4B2C-B98A-C3959726769B}" srcId="{63287B9D-DD53-449D-B851-9A555BD8B98A}" destId="{CF12CE40-50AB-4210-B9A8-1290719EA3B6}" srcOrd="1" destOrd="0" parTransId="{FC6662FB-AACF-4503-9D9F-256DF652858E}" sibTransId="{DB450013-4205-4D8C-B869-B22EA06FCDEA}"/>
    <dgm:cxn modelId="{2D8FBF2F-33FF-4DA8-83D7-406DC6094E41}" type="presOf" srcId="{EBD82479-C951-454C-8E6E-00E57DB1A3C0}" destId="{B228C89F-7B7A-454C-BC5D-3415D329A709}" srcOrd="0" destOrd="0" presId="urn:microsoft.com/office/officeart/2008/layout/RadialCluster"/>
    <dgm:cxn modelId="{FF2DDE38-FD50-433C-9A05-8439DAF04456}" type="presOf" srcId="{4F4C2366-C98F-46E0-B52C-1F02345A98B1}" destId="{2AA53B71-2AA6-4DB8-BAB3-C940266C4AFF}" srcOrd="0" destOrd="0" presId="urn:microsoft.com/office/officeart/2008/layout/RadialCluster"/>
    <dgm:cxn modelId="{7103905F-DDD4-48C3-B3E4-3EEED8224202}" srcId="{63287B9D-DD53-449D-B851-9A555BD8B98A}" destId="{41B7DC6B-6477-4B9E-BA99-F14BA2F48455}" srcOrd="0" destOrd="0" parTransId="{4F4C2366-C98F-46E0-B52C-1F02345A98B1}" sibTransId="{3E34DD91-2BDA-456F-8DF3-331D952197A1}"/>
    <dgm:cxn modelId="{79B49947-A113-41ED-91AA-CBA5A40EC1EC}" type="presOf" srcId="{323275A3-C552-40F6-9B8A-1563A9871DA5}" destId="{763FEF03-860C-423E-B34C-3BB620B1A03E}" srcOrd="0" destOrd="0" presId="urn:microsoft.com/office/officeart/2008/layout/RadialCluster"/>
    <dgm:cxn modelId="{0C925D48-C4C4-431F-8A14-24D7F29ADC39}" srcId="{EBD82479-C951-454C-8E6E-00E57DB1A3C0}" destId="{63287B9D-DD53-449D-B851-9A555BD8B98A}" srcOrd="0" destOrd="0" parTransId="{87A4CDA1-91AD-4CD2-AEAD-625C341FE396}" sibTransId="{1CCB00E6-4084-455B-B2B2-91DD0B116618}"/>
    <dgm:cxn modelId="{58AF588B-F6F2-477A-9018-CC98F32569B5}" type="presOf" srcId="{CF12CE40-50AB-4210-B9A8-1290719EA3B6}" destId="{9B502A86-099E-4B37-84D8-6DC79D465D30}" srcOrd="0" destOrd="0" presId="urn:microsoft.com/office/officeart/2008/layout/RadialCluster"/>
    <dgm:cxn modelId="{4344D5D0-BDC9-489D-BCE3-D895A3DD5EA7}" type="presOf" srcId="{CA27ADAC-E6C7-4C38-B9EB-1D36486E6031}" destId="{6B018C3A-86B5-449A-9912-3D219DB5F560}" srcOrd="0" destOrd="0" presId="urn:microsoft.com/office/officeart/2008/layout/RadialCluster"/>
    <dgm:cxn modelId="{0F015ADF-96E2-4486-9409-227B39FCA152}" type="presOf" srcId="{41B7DC6B-6477-4B9E-BA99-F14BA2F48455}" destId="{953BB199-BFC5-4297-84F1-D2583C64C195}" srcOrd="0" destOrd="0" presId="urn:microsoft.com/office/officeart/2008/layout/RadialCluster"/>
    <dgm:cxn modelId="{02DF950B-4CD5-44CB-A9AE-52BDAA644F4A}" type="presParOf" srcId="{B228C89F-7B7A-454C-BC5D-3415D329A709}" destId="{6E6FFBAD-AC98-475D-B9EE-FB240FF38CD8}" srcOrd="0" destOrd="0" presId="urn:microsoft.com/office/officeart/2008/layout/RadialCluster"/>
    <dgm:cxn modelId="{1EA41383-3D80-49F1-9964-B9AEF9972EC7}" type="presParOf" srcId="{6E6FFBAD-AC98-475D-B9EE-FB240FF38CD8}" destId="{79D06D52-4DBD-42ED-A1D9-04831D0FC957}" srcOrd="0" destOrd="0" presId="urn:microsoft.com/office/officeart/2008/layout/RadialCluster"/>
    <dgm:cxn modelId="{18B43741-E9FF-4ADB-A04C-BD0CD871AFFF}" type="presParOf" srcId="{6E6FFBAD-AC98-475D-B9EE-FB240FF38CD8}" destId="{2AA53B71-2AA6-4DB8-BAB3-C940266C4AFF}" srcOrd="1" destOrd="0" presId="urn:microsoft.com/office/officeart/2008/layout/RadialCluster"/>
    <dgm:cxn modelId="{6B14A2A1-2E01-4479-827E-FB637C1FEAAB}" type="presParOf" srcId="{6E6FFBAD-AC98-475D-B9EE-FB240FF38CD8}" destId="{953BB199-BFC5-4297-84F1-D2583C64C195}" srcOrd="2" destOrd="0" presId="urn:microsoft.com/office/officeart/2008/layout/RadialCluster"/>
    <dgm:cxn modelId="{1BB6830D-B7B2-49CD-98CC-5CFE99F34E85}" type="presParOf" srcId="{6E6FFBAD-AC98-475D-B9EE-FB240FF38CD8}" destId="{12282B0E-D862-4123-9574-C2832074F677}" srcOrd="3" destOrd="0" presId="urn:microsoft.com/office/officeart/2008/layout/RadialCluster"/>
    <dgm:cxn modelId="{59231D5E-F3DA-4121-9AF5-E02B66E8C3ED}" type="presParOf" srcId="{6E6FFBAD-AC98-475D-B9EE-FB240FF38CD8}" destId="{9B502A86-099E-4B37-84D8-6DC79D465D30}" srcOrd="4" destOrd="0" presId="urn:microsoft.com/office/officeart/2008/layout/RadialCluster"/>
    <dgm:cxn modelId="{E3E0EC5C-3DC1-4071-AC8A-9796E78240E0}" type="presParOf" srcId="{6E6FFBAD-AC98-475D-B9EE-FB240FF38CD8}" destId="{6B018C3A-86B5-449A-9912-3D219DB5F560}" srcOrd="5" destOrd="0" presId="urn:microsoft.com/office/officeart/2008/layout/RadialCluster"/>
    <dgm:cxn modelId="{4E0EBB94-F961-417C-8DF3-31A1D19F0471}" type="presParOf" srcId="{6E6FFBAD-AC98-475D-B9EE-FB240FF38CD8}" destId="{763FEF03-860C-423E-B34C-3BB620B1A03E}"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D82479-C951-454C-8E6E-00E57DB1A3C0}"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s-CR"/>
        </a:p>
      </dgm:t>
    </dgm:pt>
    <dgm:pt modelId="{CF12CE40-50AB-4210-B9A8-1290719EA3B6}">
      <dgm:prSet phldrT="[Texto]" custT="1"/>
      <dgm:spPr/>
      <dgm:t>
        <a:bodyPr/>
        <a:lstStyle/>
        <a:p>
          <a:r>
            <a:rPr lang="es-ES" sz="1600" dirty="0">
              <a:effectLst>
                <a:outerShdw blurRad="38100" dist="38100" dir="2700000" algn="tl">
                  <a:srgbClr val="000000">
                    <a:alpha val="43137"/>
                  </a:srgbClr>
                </a:outerShdw>
              </a:effectLst>
              <a:latin typeface="+mn-lt"/>
            </a:rPr>
            <a:t>0-25 AÑOS</a:t>
          </a:r>
          <a:endParaRPr lang="es-CR" sz="1600" dirty="0">
            <a:effectLst>
              <a:outerShdw blurRad="38100" dist="38100" dir="2700000" algn="tl">
                <a:srgbClr val="000000">
                  <a:alpha val="43137"/>
                </a:srgbClr>
              </a:outerShdw>
            </a:effectLst>
            <a:latin typeface="+mn-lt"/>
          </a:endParaRPr>
        </a:p>
      </dgm:t>
    </dgm:pt>
    <dgm:pt modelId="{FC6662FB-AACF-4503-9D9F-256DF652858E}" type="parTrans" cxnId="{7AD9642C-672D-4B2C-B98A-C3959726769B}">
      <dgm:prSet/>
      <dgm:spPr/>
      <dgm:t>
        <a:bodyPr/>
        <a:lstStyle/>
        <a:p>
          <a:endParaRPr lang="es-CR" sz="1200">
            <a:effectLst>
              <a:outerShdw blurRad="38100" dist="38100" dir="2700000" algn="tl">
                <a:srgbClr val="000000">
                  <a:alpha val="43137"/>
                </a:srgbClr>
              </a:outerShdw>
            </a:effectLst>
            <a:latin typeface="+mn-lt"/>
          </a:endParaRPr>
        </a:p>
      </dgm:t>
    </dgm:pt>
    <dgm:pt modelId="{DB450013-4205-4D8C-B869-B22EA06FCDEA}" type="sibTrans" cxnId="{7AD9642C-672D-4B2C-B98A-C3959726769B}">
      <dgm:prSet/>
      <dgm:spPr/>
      <dgm:t>
        <a:bodyPr/>
        <a:lstStyle/>
        <a:p>
          <a:endParaRPr lang="es-CR" sz="1200">
            <a:effectLst>
              <a:outerShdw blurRad="38100" dist="38100" dir="2700000" algn="tl">
                <a:srgbClr val="000000">
                  <a:alpha val="43137"/>
                </a:srgbClr>
              </a:outerShdw>
            </a:effectLst>
            <a:latin typeface="+mn-lt"/>
          </a:endParaRPr>
        </a:p>
      </dgm:t>
    </dgm:pt>
    <dgm:pt modelId="{323275A3-C552-40F6-9B8A-1563A9871DA5}">
      <dgm:prSet phldrT="[Texto]" custT="1"/>
      <dgm:spPr/>
      <dgm:t>
        <a:bodyPr/>
        <a:lstStyle/>
        <a:p>
          <a:r>
            <a:rPr lang="es-ES" sz="1600" dirty="0">
              <a:effectLst>
                <a:outerShdw blurRad="38100" dist="38100" dir="2700000" algn="tl">
                  <a:srgbClr val="000000">
                    <a:alpha val="43137"/>
                  </a:srgbClr>
                </a:outerShdw>
              </a:effectLst>
              <a:latin typeface="+mn-lt"/>
            </a:rPr>
            <a:t>26 AÑOS-EN ADELANTE</a:t>
          </a:r>
          <a:endParaRPr lang="es-CR" sz="1600" dirty="0">
            <a:effectLst>
              <a:outerShdw blurRad="38100" dist="38100" dir="2700000" algn="tl">
                <a:srgbClr val="000000">
                  <a:alpha val="43137"/>
                </a:srgbClr>
              </a:outerShdw>
            </a:effectLst>
            <a:latin typeface="+mn-lt"/>
          </a:endParaRPr>
        </a:p>
      </dgm:t>
    </dgm:pt>
    <dgm:pt modelId="{CA27ADAC-E6C7-4C38-B9EB-1D36486E6031}" type="parTrans" cxnId="{14E8C108-68A7-4241-9A4D-1E6949BAF608}">
      <dgm:prSet/>
      <dgm:spPr/>
      <dgm:t>
        <a:bodyPr/>
        <a:lstStyle/>
        <a:p>
          <a:endParaRPr lang="es-CR" sz="1200">
            <a:effectLst>
              <a:outerShdw blurRad="38100" dist="38100" dir="2700000" algn="tl">
                <a:srgbClr val="000000">
                  <a:alpha val="43137"/>
                </a:srgbClr>
              </a:outerShdw>
            </a:effectLst>
            <a:latin typeface="+mn-lt"/>
          </a:endParaRPr>
        </a:p>
      </dgm:t>
    </dgm:pt>
    <dgm:pt modelId="{2162379E-2260-46F3-90B9-D9C11D3B4A7C}" type="sibTrans" cxnId="{14E8C108-68A7-4241-9A4D-1E6949BAF608}">
      <dgm:prSet/>
      <dgm:spPr/>
      <dgm:t>
        <a:bodyPr/>
        <a:lstStyle/>
        <a:p>
          <a:endParaRPr lang="es-CR" sz="1200">
            <a:effectLst>
              <a:outerShdw blurRad="38100" dist="38100" dir="2700000" algn="tl">
                <a:srgbClr val="000000">
                  <a:alpha val="43137"/>
                </a:srgbClr>
              </a:outerShdw>
            </a:effectLst>
            <a:latin typeface="+mn-lt"/>
          </a:endParaRPr>
        </a:p>
      </dgm:t>
    </dgm:pt>
    <dgm:pt modelId="{63287B9D-DD53-449D-B851-9A555BD8B98A}">
      <dgm:prSet phldrT="[Texto]" custT="1"/>
      <dgm:spPr/>
      <dgm:t>
        <a:bodyPr/>
        <a:lstStyle/>
        <a:p>
          <a:r>
            <a:rPr lang="es-ES" sz="2400" b="1" dirty="0">
              <a:effectLst>
                <a:outerShdw blurRad="38100" dist="38100" dir="2700000" algn="tl">
                  <a:srgbClr val="000000">
                    <a:alpha val="43137"/>
                  </a:srgbClr>
                </a:outerShdw>
              </a:effectLst>
              <a:latin typeface="+mn-lt"/>
            </a:rPr>
            <a:t>ESTUDIO DE NACIMIENTO</a:t>
          </a:r>
          <a:endParaRPr lang="es-CR" sz="2400" b="1" dirty="0">
            <a:effectLst>
              <a:outerShdw blurRad="38100" dist="38100" dir="2700000" algn="tl">
                <a:srgbClr val="000000">
                  <a:alpha val="43137"/>
                </a:srgbClr>
              </a:outerShdw>
            </a:effectLst>
            <a:latin typeface="+mn-lt"/>
          </a:endParaRPr>
        </a:p>
      </dgm:t>
    </dgm:pt>
    <dgm:pt modelId="{1CCB00E6-4084-455B-B2B2-91DD0B116618}" type="sibTrans" cxnId="{0C925D48-C4C4-431F-8A14-24D7F29ADC39}">
      <dgm:prSet/>
      <dgm:spPr/>
      <dgm:t>
        <a:bodyPr/>
        <a:lstStyle/>
        <a:p>
          <a:endParaRPr lang="es-CR" sz="1200">
            <a:effectLst>
              <a:outerShdw blurRad="38100" dist="38100" dir="2700000" algn="tl">
                <a:srgbClr val="000000">
                  <a:alpha val="43137"/>
                </a:srgbClr>
              </a:outerShdw>
            </a:effectLst>
            <a:latin typeface="+mn-lt"/>
          </a:endParaRPr>
        </a:p>
      </dgm:t>
    </dgm:pt>
    <dgm:pt modelId="{87A4CDA1-91AD-4CD2-AEAD-625C341FE396}" type="parTrans" cxnId="{0C925D48-C4C4-431F-8A14-24D7F29ADC39}">
      <dgm:prSet/>
      <dgm:spPr/>
      <dgm:t>
        <a:bodyPr/>
        <a:lstStyle/>
        <a:p>
          <a:endParaRPr lang="es-CR" sz="1200">
            <a:effectLst>
              <a:outerShdw blurRad="38100" dist="38100" dir="2700000" algn="tl">
                <a:srgbClr val="000000">
                  <a:alpha val="43137"/>
                </a:srgbClr>
              </a:outerShdw>
            </a:effectLst>
            <a:latin typeface="+mn-lt"/>
          </a:endParaRPr>
        </a:p>
      </dgm:t>
    </dgm:pt>
    <dgm:pt modelId="{7A874BD5-C07E-4C20-98B2-3CF71CE09824}">
      <dgm:prSet phldrT="[Texto]" custT="1"/>
      <dgm:spPr/>
      <dgm:t>
        <a:bodyPr/>
        <a:lstStyle/>
        <a:p>
          <a:r>
            <a:rPr lang="es-ES" sz="1400" dirty="0">
              <a:effectLst>
                <a:outerShdw blurRad="38100" dist="38100" dir="2700000" algn="tl">
                  <a:srgbClr val="000000">
                    <a:alpha val="43137"/>
                  </a:srgbClr>
                </a:outerShdw>
              </a:effectLst>
              <a:latin typeface="+mn-lt"/>
            </a:rPr>
            <a:t>DEBE REALIZAR </a:t>
          </a:r>
        </a:p>
        <a:p>
          <a:r>
            <a:rPr lang="es-ES" sz="1400" dirty="0">
              <a:effectLst>
                <a:outerShdw blurRad="38100" dist="38100" dir="2700000" algn="tl">
                  <a:srgbClr val="000000">
                    <a:alpha val="43137"/>
                  </a:srgbClr>
                </a:outerShdw>
              </a:effectLst>
              <a:latin typeface="+mn-lt"/>
            </a:rPr>
            <a:t>SOLICITUD CEDULAR PARA DESBLOQUEAR EL TRAMITE</a:t>
          </a:r>
          <a:endParaRPr lang="es-CR" sz="1400" dirty="0">
            <a:effectLst>
              <a:outerShdw blurRad="38100" dist="38100" dir="2700000" algn="tl">
                <a:srgbClr val="000000">
                  <a:alpha val="43137"/>
                </a:srgbClr>
              </a:outerShdw>
            </a:effectLst>
            <a:latin typeface="+mn-lt"/>
          </a:endParaRPr>
        </a:p>
      </dgm:t>
    </dgm:pt>
    <dgm:pt modelId="{A9007079-B31A-4279-A73F-2EC54411D2FF}" type="parTrans" cxnId="{B5458643-7CE3-4B3C-A051-28F24CF7E9A8}">
      <dgm:prSet/>
      <dgm:spPr/>
      <dgm:t>
        <a:bodyPr/>
        <a:lstStyle/>
        <a:p>
          <a:endParaRPr lang="es-CR" sz="1200">
            <a:effectLst>
              <a:outerShdw blurRad="38100" dist="38100" dir="2700000" algn="tl">
                <a:srgbClr val="000000">
                  <a:alpha val="43137"/>
                </a:srgbClr>
              </a:outerShdw>
            </a:effectLst>
            <a:latin typeface="+mn-lt"/>
          </a:endParaRPr>
        </a:p>
      </dgm:t>
    </dgm:pt>
    <dgm:pt modelId="{5C2BE6A1-C978-4AD0-B7C8-6596B8D02B05}" type="sibTrans" cxnId="{B5458643-7CE3-4B3C-A051-28F24CF7E9A8}">
      <dgm:prSet/>
      <dgm:spPr/>
      <dgm:t>
        <a:bodyPr/>
        <a:lstStyle/>
        <a:p>
          <a:endParaRPr lang="es-CR" sz="1200">
            <a:effectLst>
              <a:outerShdw blurRad="38100" dist="38100" dir="2700000" algn="tl">
                <a:srgbClr val="000000">
                  <a:alpha val="43137"/>
                </a:srgbClr>
              </a:outerShdw>
            </a:effectLst>
            <a:latin typeface="+mn-lt"/>
          </a:endParaRPr>
        </a:p>
      </dgm:t>
    </dgm:pt>
    <dgm:pt modelId="{AA0F9A56-052F-49F3-A142-F3261BAFB28C}">
      <dgm:prSet phldrT="[Texto]" custT="1"/>
      <dgm:spPr/>
      <dgm:t>
        <a:bodyPr/>
        <a:lstStyle/>
        <a:p>
          <a:r>
            <a:rPr lang="es-ES" sz="1600" dirty="0">
              <a:effectLst>
                <a:outerShdw blurRad="38100" dist="38100" dir="2700000" algn="tl">
                  <a:srgbClr val="000000">
                    <a:alpha val="43137"/>
                  </a:srgbClr>
                </a:outerShdw>
              </a:effectLst>
              <a:latin typeface="+mn-lt"/>
            </a:rPr>
            <a:t>CUMPLE CON EL </a:t>
          </a:r>
        </a:p>
        <a:p>
          <a:r>
            <a:rPr lang="es-ES" sz="1600" dirty="0">
              <a:effectLst>
                <a:outerShdw blurRad="38100" dist="38100" dir="2700000" algn="tl">
                  <a:srgbClr val="000000">
                    <a:alpha val="43137"/>
                  </a:srgbClr>
                </a:outerShdw>
              </a:effectLst>
              <a:latin typeface="+mn-lt"/>
            </a:rPr>
            <a:t>ART.13 C.P</a:t>
          </a:r>
          <a:endParaRPr lang="es-CR" sz="1600" dirty="0">
            <a:effectLst>
              <a:outerShdw blurRad="38100" dist="38100" dir="2700000" algn="tl">
                <a:srgbClr val="000000">
                  <a:alpha val="43137"/>
                </a:srgbClr>
              </a:outerShdw>
            </a:effectLst>
            <a:latin typeface="+mn-lt"/>
          </a:endParaRPr>
        </a:p>
      </dgm:t>
    </dgm:pt>
    <dgm:pt modelId="{FDD327AB-928B-4FCF-82B9-95D05DF2526C}" type="parTrans" cxnId="{A3D128B4-E584-44F4-B5BD-8AF9488A15DF}">
      <dgm:prSet/>
      <dgm:spPr/>
      <dgm:t>
        <a:bodyPr/>
        <a:lstStyle/>
        <a:p>
          <a:endParaRPr lang="es-CR" sz="1200">
            <a:effectLst>
              <a:outerShdw blurRad="38100" dist="38100" dir="2700000" algn="tl">
                <a:srgbClr val="000000">
                  <a:alpha val="43137"/>
                </a:srgbClr>
              </a:outerShdw>
            </a:effectLst>
            <a:latin typeface="+mn-lt"/>
          </a:endParaRPr>
        </a:p>
      </dgm:t>
    </dgm:pt>
    <dgm:pt modelId="{55680871-BAD8-4F5C-8272-4D70CC2B629C}" type="sibTrans" cxnId="{A3D128B4-E584-44F4-B5BD-8AF9488A15DF}">
      <dgm:prSet/>
      <dgm:spPr/>
      <dgm:t>
        <a:bodyPr/>
        <a:lstStyle/>
        <a:p>
          <a:endParaRPr lang="es-CR" sz="1200">
            <a:effectLst>
              <a:outerShdw blurRad="38100" dist="38100" dir="2700000" algn="tl">
                <a:srgbClr val="000000">
                  <a:alpha val="43137"/>
                </a:srgbClr>
              </a:outerShdw>
            </a:effectLst>
            <a:latin typeface="+mn-lt"/>
          </a:endParaRPr>
        </a:p>
      </dgm:t>
    </dgm:pt>
    <dgm:pt modelId="{BA427775-9DC6-4748-A1A3-407E8C302987}">
      <dgm:prSet phldrT="[Texto]" custT="1"/>
      <dgm:spPr/>
      <dgm:t>
        <a:bodyPr/>
        <a:lstStyle/>
        <a:p>
          <a:pPr algn="ctr"/>
          <a:r>
            <a:rPr lang="es-ES" sz="1400" dirty="0">
              <a:effectLst>
                <a:outerShdw blurRad="38100" dist="38100" dir="2700000" algn="tl">
                  <a:srgbClr val="000000">
                    <a:alpha val="43137"/>
                  </a:srgbClr>
                </a:outerShdw>
              </a:effectLst>
              <a:latin typeface="+mn-lt"/>
            </a:rPr>
            <a:t>NO CUMPLE CON EL ART.13 C.P</a:t>
          </a:r>
        </a:p>
        <a:p>
          <a:pPr algn="ctr"/>
          <a:r>
            <a:rPr lang="es-ES" sz="1400" dirty="0">
              <a:effectLst>
                <a:outerShdw blurRad="38100" dist="38100" dir="2700000" algn="tl">
                  <a:srgbClr val="000000">
                    <a:alpha val="43137"/>
                  </a:srgbClr>
                </a:outerShdw>
              </a:effectLst>
              <a:latin typeface="+mn-lt"/>
            </a:rPr>
            <a:t>DEBE REALIZAR TRAMITE DE OPCION DE NACIONALIDAD</a:t>
          </a:r>
          <a:endParaRPr lang="es-CR" sz="1400" dirty="0">
            <a:effectLst>
              <a:outerShdw blurRad="38100" dist="38100" dir="2700000" algn="tl">
                <a:srgbClr val="000000">
                  <a:alpha val="43137"/>
                </a:srgbClr>
              </a:outerShdw>
            </a:effectLst>
            <a:latin typeface="+mn-lt"/>
          </a:endParaRPr>
        </a:p>
      </dgm:t>
    </dgm:pt>
    <dgm:pt modelId="{9EBB1131-27A3-4DAF-A62C-733B28B0B769}" type="parTrans" cxnId="{00B212B2-4FAE-4770-94A4-66633A9D052C}">
      <dgm:prSet/>
      <dgm:spPr/>
      <dgm:t>
        <a:bodyPr/>
        <a:lstStyle/>
        <a:p>
          <a:endParaRPr lang="es-CR" sz="1200">
            <a:effectLst>
              <a:outerShdw blurRad="38100" dist="38100" dir="2700000" algn="tl">
                <a:srgbClr val="000000">
                  <a:alpha val="43137"/>
                </a:srgbClr>
              </a:outerShdw>
            </a:effectLst>
            <a:latin typeface="+mn-lt"/>
          </a:endParaRPr>
        </a:p>
      </dgm:t>
    </dgm:pt>
    <dgm:pt modelId="{050CB4EC-7AED-4914-906B-776F246A9D81}" type="sibTrans" cxnId="{00B212B2-4FAE-4770-94A4-66633A9D052C}">
      <dgm:prSet/>
      <dgm:spPr/>
      <dgm:t>
        <a:bodyPr/>
        <a:lstStyle/>
        <a:p>
          <a:endParaRPr lang="es-CR" sz="1200">
            <a:effectLst>
              <a:outerShdw blurRad="38100" dist="38100" dir="2700000" algn="tl">
                <a:srgbClr val="000000">
                  <a:alpha val="43137"/>
                </a:srgbClr>
              </a:outerShdw>
            </a:effectLst>
            <a:latin typeface="+mn-lt"/>
          </a:endParaRPr>
        </a:p>
      </dgm:t>
    </dgm:pt>
    <dgm:pt modelId="{9A079339-3D2D-40AA-83FA-D72C29A4F125}">
      <dgm:prSet phldrT="[Texto]" custT="1"/>
      <dgm:spPr/>
      <dgm:t>
        <a:bodyPr/>
        <a:lstStyle/>
        <a:p>
          <a:pPr algn="ctr"/>
          <a:r>
            <a:rPr lang="es-ES" sz="1400" dirty="0">
              <a:effectLst>
                <a:outerShdw blurRad="38100" dist="38100" dir="2700000" algn="tl">
                  <a:srgbClr val="000000">
                    <a:alpha val="43137"/>
                  </a:srgbClr>
                </a:outerShdw>
              </a:effectLst>
              <a:latin typeface="+mn-lt"/>
            </a:rPr>
            <a:t>NO CUMPLE CON EL ART.13 C.P</a:t>
          </a:r>
        </a:p>
        <a:p>
          <a:pPr algn="ctr"/>
          <a:r>
            <a:rPr lang="es-ES" sz="1400" dirty="0">
              <a:effectLst>
                <a:outerShdw blurRad="38100" dist="38100" dir="2700000" algn="tl">
                  <a:srgbClr val="000000">
                    <a:alpha val="43137"/>
                  </a:srgbClr>
                </a:outerShdw>
              </a:effectLst>
              <a:latin typeface="+mn-lt"/>
            </a:rPr>
            <a:t>DEBE REALIZAR TRAMITE DE NATURALIZACION LEY </a:t>
          </a:r>
          <a:r>
            <a:rPr lang="es-ES" sz="1400" dirty="0" err="1">
              <a:effectLst>
                <a:outerShdw blurRad="38100" dist="38100" dir="2700000" algn="tl">
                  <a:srgbClr val="000000">
                    <a:alpha val="43137"/>
                  </a:srgbClr>
                </a:outerShdw>
              </a:effectLst>
              <a:latin typeface="+mn-lt"/>
            </a:rPr>
            <a:t>N°</a:t>
          </a:r>
          <a:r>
            <a:rPr lang="es-ES" sz="1400" dirty="0">
              <a:effectLst>
                <a:outerShdw blurRad="38100" dist="38100" dir="2700000" algn="tl">
                  <a:srgbClr val="000000">
                    <a:alpha val="43137"/>
                  </a:srgbClr>
                </a:outerShdw>
              </a:effectLst>
              <a:latin typeface="+mn-lt"/>
            </a:rPr>
            <a:t> 1902 </a:t>
          </a:r>
          <a:r>
            <a:rPr lang="es-ES" sz="1400" dirty="0" err="1">
              <a:effectLst>
                <a:outerShdw blurRad="38100" dist="38100" dir="2700000" algn="tl">
                  <a:srgbClr val="000000">
                    <a:alpha val="43137"/>
                  </a:srgbClr>
                </a:outerShdw>
              </a:effectLst>
              <a:latin typeface="+mn-lt"/>
            </a:rPr>
            <a:t>Ó</a:t>
          </a:r>
          <a:r>
            <a:rPr lang="es-ES" sz="1400" dirty="0">
              <a:effectLst>
                <a:outerShdw blurRad="38100" dist="38100" dir="2700000" algn="tl">
                  <a:srgbClr val="000000">
                    <a:alpha val="43137"/>
                  </a:srgbClr>
                </a:outerShdw>
              </a:effectLst>
              <a:latin typeface="+mn-lt"/>
            </a:rPr>
            <a:t> 1916</a:t>
          </a:r>
          <a:endParaRPr lang="es-CR" sz="1400" dirty="0">
            <a:effectLst>
              <a:outerShdw blurRad="38100" dist="38100" dir="2700000" algn="tl">
                <a:srgbClr val="000000">
                  <a:alpha val="43137"/>
                </a:srgbClr>
              </a:outerShdw>
            </a:effectLst>
            <a:latin typeface="+mn-lt"/>
          </a:endParaRPr>
        </a:p>
      </dgm:t>
    </dgm:pt>
    <dgm:pt modelId="{9C28CCF2-CC78-42AA-9441-C220EAB2D0B6}" type="parTrans" cxnId="{B3DD9E0B-C861-488B-A9B3-86FC02DED9D3}">
      <dgm:prSet/>
      <dgm:spPr/>
      <dgm:t>
        <a:bodyPr/>
        <a:lstStyle/>
        <a:p>
          <a:endParaRPr lang="es-CR" sz="1200">
            <a:effectLst>
              <a:outerShdw blurRad="38100" dist="38100" dir="2700000" algn="tl">
                <a:srgbClr val="000000">
                  <a:alpha val="43137"/>
                </a:srgbClr>
              </a:outerShdw>
            </a:effectLst>
            <a:latin typeface="+mn-lt"/>
          </a:endParaRPr>
        </a:p>
      </dgm:t>
    </dgm:pt>
    <dgm:pt modelId="{AB51ABAE-A37C-43A2-B1F2-EA8A01108749}" type="sibTrans" cxnId="{B3DD9E0B-C861-488B-A9B3-86FC02DED9D3}">
      <dgm:prSet/>
      <dgm:spPr/>
      <dgm:t>
        <a:bodyPr/>
        <a:lstStyle/>
        <a:p>
          <a:endParaRPr lang="es-CR" sz="1200">
            <a:effectLst>
              <a:outerShdw blurRad="38100" dist="38100" dir="2700000" algn="tl">
                <a:srgbClr val="000000">
                  <a:alpha val="43137"/>
                </a:srgbClr>
              </a:outerShdw>
            </a:effectLst>
            <a:latin typeface="+mn-lt"/>
          </a:endParaRPr>
        </a:p>
      </dgm:t>
    </dgm:pt>
    <dgm:pt modelId="{B228C89F-7B7A-454C-BC5D-3415D329A709}" type="pres">
      <dgm:prSet presAssocID="{EBD82479-C951-454C-8E6E-00E57DB1A3C0}" presName="Name0" presStyleCnt="0">
        <dgm:presLayoutVars>
          <dgm:chMax val="1"/>
          <dgm:chPref val="1"/>
          <dgm:dir/>
          <dgm:animOne val="branch"/>
          <dgm:animLvl val="lvl"/>
        </dgm:presLayoutVars>
      </dgm:prSet>
      <dgm:spPr/>
    </dgm:pt>
    <dgm:pt modelId="{95A144C9-A4A9-45B4-8293-9B58D3BB37F6}" type="pres">
      <dgm:prSet presAssocID="{63287B9D-DD53-449D-B851-9A555BD8B98A}" presName="textCenter" presStyleLbl="node1" presStyleIdx="0" presStyleCnt="7" custScaleX="218801" custScaleY="83565" custLinFactY="-100000" custLinFactNeighborX="-19978" custLinFactNeighborY="-124513"/>
      <dgm:spPr/>
    </dgm:pt>
    <dgm:pt modelId="{C6261E21-871F-4458-824F-416C11918CC3}" type="pres">
      <dgm:prSet presAssocID="{63287B9D-DD53-449D-B851-9A555BD8B98A}" presName="cycle_1" presStyleCnt="0"/>
      <dgm:spPr/>
    </dgm:pt>
    <dgm:pt modelId="{ECAA384C-3AEB-4683-8077-B1848E2E0041}" type="pres">
      <dgm:prSet presAssocID="{CF12CE40-50AB-4210-B9A8-1290719EA3B6}" presName="childCenter1" presStyleLbl="node1" presStyleIdx="1" presStyleCnt="7" custScaleX="254293" custScaleY="76511" custLinFactX="-51769" custLinFactNeighborX="-100000" custLinFactNeighborY="15733"/>
      <dgm:spPr/>
    </dgm:pt>
    <dgm:pt modelId="{A107A1B3-06A2-4AF0-9629-3C117A1F74F1}" type="pres">
      <dgm:prSet presAssocID="{9EBB1131-27A3-4DAF-A62C-733B28B0B769}" presName="Name141" presStyleLbl="parChTrans1D3" presStyleIdx="0" presStyleCnt="3"/>
      <dgm:spPr/>
    </dgm:pt>
    <dgm:pt modelId="{5AE378AE-3C0E-4963-B250-CBD5FCE8571D}" type="pres">
      <dgm:prSet presAssocID="{BA427775-9DC6-4748-A1A3-407E8C302987}" presName="text1" presStyleLbl="node1" presStyleIdx="2" presStyleCnt="7" custScaleX="382394" custScaleY="116489" custRadScaleRad="361342" custRadScaleInc="-68162">
        <dgm:presLayoutVars>
          <dgm:bulletEnabled val="1"/>
        </dgm:presLayoutVars>
      </dgm:prSet>
      <dgm:spPr/>
    </dgm:pt>
    <dgm:pt modelId="{4558C5CF-8ED7-4AB9-B21D-CF51EBA473A8}" type="pres">
      <dgm:prSet presAssocID="{FC6662FB-AACF-4503-9D9F-256DF652858E}" presName="Name144" presStyleLbl="parChTrans1D2" presStyleIdx="0" presStyleCnt="3"/>
      <dgm:spPr/>
    </dgm:pt>
    <dgm:pt modelId="{2B0EB24A-800C-4D4A-A2B8-000E313C5BCC}" type="pres">
      <dgm:prSet presAssocID="{63287B9D-DD53-449D-B851-9A555BD8B98A}" presName="cycle_2" presStyleCnt="0"/>
      <dgm:spPr/>
    </dgm:pt>
    <dgm:pt modelId="{53CADD95-041E-4D20-852F-40F123B3678C}" type="pres">
      <dgm:prSet presAssocID="{323275A3-C552-40F6-9B8A-1563A9871DA5}" presName="childCenter2" presStyleLbl="node1" presStyleIdx="3" presStyleCnt="7" custScaleX="298308" custScaleY="82589" custLinFactNeighborX="-11044" custLinFactNeighborY="-55912"/>
      <dgm:spPr/>
    </dgm:pt>
    <dgm:pt modelId="{99F151DA-0392-43DB-877F-DA7FD9241C5D}" type="pres">
      <dgm:prSet presAssocID="{9C28CCF2-CC78-42AA-9441-C220EAB2D0B6}" presName="Name218" presStyleLbl="parChTrans1D3" presStyleIdx="1" presStyleCnt="3"/>
      <dgm:spPr/>
    </dgm:pt>
    <dgm:pt modelId="{FD9FE932-124A-47B6-925A-27EB7E9B6EF1}" type="pres">
      <dgm:prSet presAssocID="{9A079339-3D2D-40AA-83FA-D72C29A4F125}" presName="text2" presStyleLbl="node1" presStyleIdx="4" presStyleCnt="7" custScaleX="375457" custScaleY="111642" custRadScaleRad="42566" custRadScaleInc="50860">
        <dgm:presLayoutVars>
          <dgm:bulletEnabled val="1"/>
        </dgm:presLayoutVars>
      </dgm:prSet>
      <dgm:spPr/>
    </dgm:pt>
    <dgm:pt modelId="{4C751636-5B81-4C9B-9505-7ACF0ADEF974}" type="pres">
      <dgm:prSet presAssocID="{CA27ADAC-E6C7-4C38-B9EB-1D36486E6031}" presName="Name221" presStyleLbl="parChTrans1D2" presStyleIdx="1" presStyleCnt="3"/>
      <dgm:spPr/>
    </dgm:pt>
    <dgm:pt modelId="{8EDFD3BF-24C5-4587-BA80-A394295EF72C}" type="pres">
      <dgm:prSet presAssocID="{63287B9D-DD53-449D-B851-9A555BD8B98A}" presName="cycle_3" presStyleCnt="0"/>
      <dgm:spPr/>
    </dgm:pt>
    <dgm:pt modelId="{AB2C5A09-6885-4B3C-ABF1-89116154A198}" type="pres">
      <dgm:prSet presAssocID="{AA0F9A56-052F-49F3-A142-F3261BAFB28C}" presName="childCenter3" presStyleLbl="node1" presStyleIdx="5" presStyleCnt="7" custScaleX="312469" custScaleY="77013" custLinFactX="31099" custLinFactNeighborX="100000" custLinFactNeighborY="-56017"/>
      <dgm:spPr/>
    </dgm:pt>
    <dgm:pt modelId="{22AC4277-8EFB-4376-BD87-550450C7BFC5}" type="pres">
      <dgm:prSet presAssocID="{A9007079-B31A-4279-A73F-2EC54411D2FF}" presName="Name285" presStyleLbl="parChTrans1D3" presStyleIdx="2" presStyleCnt="3"/>
      <dgm:spPr/>
    </dgm:pt>
    <dgm:pt modelId="{32B38F69-79EE-46B1-A38D-82B4264939D1}" type="pres">
      <dgm:prSet presAssocID="{7A874BD5-C07E-4C20-98B2-3CF71CE09824}" presName="text3" presStyleLbl="node1" presStyleIdx="6" presStyleCnt="7" custScaleX="341895" custScaleY="105324" custRadScaleRad="266984" custRadScaleInc="-79703">
        <dgm:presLayoutVars>
          <dgm:bulletEnabled val="1"/>
        </dgm:presLayoutVars>
      </dgm:prSet>
      <dgm:spPr/>
    </dgm:pt>
    <dgm:pt modelId="{282C369B-B9E2-4CA4-A4DF-10A5552D2A66}" type="pres">
      <dgm:prSet presAssocID="{FDD327AB-928B-4FCF-82B9-95D05DF2526C}" presName="Name288" presStyleLbl="parChTrans1D2" presStyleIdx="2" presStyleCnt="3"/>
      <dgm:spPr/>
    </dgm:pt>
  </dgm:ptLst>
  <dgm:cxnLst>
    <dgm:cxn modelId="{ED5CCC03-1D81-4590-96BD-B1ABE7845B6A}" type="presOf" srcId="{9EBB1131-27A3-4DAF-A62C-733B28B0B769}" destId="{A107A1B3-06A2-4AF0-9629-3C117A1F74F1}" srcOrd="0" destOrd="0" presId="urn:microsoft.com/office/officeart/2008/layout/RadialCluster"/>
    <dgm:cxn modelId="{14E8C108-68A7-4241-9A4D-1E6949BAF608}" srcId="{63287B9D-DD53-449D-B851-9A555BD8B98A}" destId="{323275A3-C552-40F6-9B8A-1563A9871DA5}" srcOrd="1" destOrd="0" parTransId="{CA27ADAC-E6C7-4C38-B9EB-1D36486E6031}" sibTransId="{2162379E-2260-46F3-90B9-D9C11D3B4A7C}"/>
    <dgm:cxn modelId="{B3DD9E0B-C861-488B-A9B3-86FC02DED9D3}" srcId="{323275A3-C552-40F6-9B8A-1563A9871DA5}" destId="{9A079339-3D2D-40AA-83FA-D72C29A4F125}" srcOrd="0" destOrd="0" parTransId="{9C28CCF2-CC78-42AA-9441-C220EAB2D0B6}" sibTransId="{AB51ABAE-A37C-43A2-B1F2-EA8A01108749}"/>
    <dgm:cxn modelId="{7AD9642C-672D-4B2C-B98A-C3959726769B}" srcId="{63287B9D-DD53-449D-B851-9A555BD8B98A}" destId="{CF12CE40-50AB-4210-B9A8-1290719EA3B6}" srcOrd="0" destOrd="0" parTransId="{FC6662FB-AACF-4503-9D9F-256DF652858E}" sibTransId="{DB450013-4205-4D8C-B869-B22EA06FCDEA}"/>
    <dgm:cxn modelId="{2D8FBF2F-33FF-4DA8-83D7-406DC6094E41}" type="presOf" srcId="{EBD82479-C951-454C-8E6E-00E57DB1A3C0}" destId="{B228C89F-7B7A-454C-BC5D-3415D329A709}" srcOrd="0" destOrd="0" presId="urn:microsoft.com/office/officeart/2008/layout/RadialCluster"/>
    <dgm:cxn modelId="{C2733938-8D7D-4168-B63F-5BD55C44A9AC}" type="presOf" srcId="{CF12CE40-50AB-4210-B9A8-1290719EA3B6}" destId="{ECAA384C-3AEB-4683-8077-B1848E2E0041}" srcOrd="0" destOrd="0" presId="urn:microsoft.com/office/officeart/2008/layout/RadialCluster"/>
    <dgm:cxn modelId="{55B1443D-0F74-46E8-BB8E-7A9478D8CEE7}" type="presOf" srcId="{CA27ADAC-E6C7-4C38-B9EB-1D36486E6031}" destId="{4C751636-5B81-4C9B-9505-7ACF0ADEF974}" srcOrd="0" destOrd="0" presId="urn:microsoft.com/office/officeart/2008/layout/RadialCluster"/>
    <dgm:cxn modelId="{DA23255C-DF2C-4D46-AA30-5F222D9DEDCD}" type="presOf" srcId="{AA0F9A56-052F-49F3-A142-F3261BAFB28C}" destId="{AB2C5A09-6885-4B3C-ABF1-89116154A198}" srcOrd="0" destOrd="0" presId="urn:microsoft.com/office/officeart/2008/layout/RadialCluster"/>
    <dgm:cxn modelId="{81594D41-CF51-4FEA-B488-77C5105834B4}" type="presOf" srcId="{BA427775-9DC6-4748-A1A3-407E8C302987}" destId="{5AE378AE-3C0E-4963-B250-CBD5FCE8571D}" srcOrd="0" destOrd="0" presId="urn:microsoft.com/office/officeart/2008/layout/RadialCluster"/>
    <dgm:cxn modelId="{B5458643-7CE3-4B3C-A051-28F24CF7E9A8}" srcId="{AA0F9A56-052F-49F3-A142-F3261BAFB28C}" destId="{7A874BD5-C07E-4C20-98B2-3CF71CE09824}" srcOrd="0" destOrd="0" parTransId="{A9007079-B31A-4279-A73F-2EC54411D2FF}" sibTransId="{5C2BE6A1-C978-4AD0-B7C8-6596B8D02B05}"/>
    <dgm:cxn modelId="{0C925D48-C4C4-431F-8A14-24D7F29ADC39}" srcId="{EBD82479-C951-454C-8E6E-00E57DB1A3C0}" destId="{63287B9D-DD53-449D-B851-9A555BD8B98A}" srcOrd="0" destOrd="0" parTransId="{87A4CDA1-91AD-4CD2-AEAD-625C341FE396}" sibTransId="{1CCB00E6-4084-455B-B2B2-91DD0B116618}"/>
    <dgm:cxn modelId="{CE250E69-6970-41A8-8F0E-D15600147633}" type="presOf" srcId="{FC6662FB-AACF-4503-9D9F-256DF652858E}" destId="{4558C5CF-8ED7-4AB9-B21D-CF51EBA473A8}" srcOrd="0" destOrd="0" presId="urn:microsoft.com/office/officeart/2008/layout/RadialCluster"/>
    <dgm:cxn modelId="{8EFDA485-7842-44A2-9FC0-E3A8CA557E27}" type="presOf" srcId="{7A874BD5-C07E-4C20-98B2-3CF71CE09824}" destId="{32B38F69-79EE-46B1-A38D-82B4264939D1}" srcOrd="0" destOrd="0" presId="urn:microsoft.com/office/officeart/2008/layout/RadialCluster"/>
    <dgm:cxn modelId="{CE4A7099-1DCD-47AA-A939-966F610FDDDE}" type="presOf" srcId="{A9007079-B31A-4279-A73F-2EC54411D2FF}" destId="{22AC4277-8EFB-4376-BD87-550450C7BFC5}" srcOrd="0" destOrd="0" presId="urn:microsoft.com/office/officeart/2008/layout/RadialCluster"/>
    <dgm:cxn modelId="{66079C9F-0619-4277-A103-A46B7608A5BA}" type="presOf" srcId="{9C28CCF2-CC78-42AA-9441-C220EAB2D0B6}" destId="{99F151DA-0392-43DB-877F-DA7FD9241C5D}" srcOrd="0" destOrd="0" presId="urn:microsoft.com/office/officeart/2008/layout/RadialCluster"/>
    <dgm:cxn modelId="{5CF6BDA7-E914-43B5-9C07-BA28FBBB624F}" type="presOf" srcId="{323275A3-C552-40F6-9B8A-1563A9871DA5}" destId="{53CADD95-041E-4D20-852F-40F123B3678C}" srcOrd="0" destOrd="0" presId="urn:microsoft.com/office/officeart/2008/layout/RadialCluster"/>
    <dgm:cxn modelId="{60B7F2B1-ACA0-4447-9702-3874957A13F1}" type="presOf" srcId="{63287B9D-DD53-449D-B851-9A555BD8B98A}" destId="{95A144C9-A4A9-45B4-8293-9B58D3BB37F6}" srcOrd="0" destOrd="0" presId="urn:microsoft.com/office/officeart/2008/layout/RadialCluster"/>
    <dgm:cxn modelId="{00B212B2-4FAE-4770-94A4-66633A9D052C}" srcId="{CF12CE40-50AB-4210-B9A8-1290719EA3B6}" destId="{BA427775-9DC6-4748-A1A3-407E8C302987}" srcOrd="0" destOrd="0" parTransId="{9EBB1131-27A3-4DAF-A62C-733B28B0B769}" sibTransId="{050CB4EC-7AED-4914-906B-776F246A9D81}"/>
    <dgm:cxn modelId="{A3D128B4-E584-44F4-B5BD-8AF9488A15DF}" srcId="{63287B9D-DD53-449D-B851-9A555BD8B98A}" destId="{AA0F9A56-052F-49F3-A142-F3261BAFB28C}" srcOrd="2" destOrd="0" parTransId="{FDD327AB-928B-4FCF-82B9-95D05DF2526C}" sibTransId="{55680871-BAD8-4F5C-8272-4D70CC2B629C}"/>
    <dgm:cxn modelId="{75B71EC3-B037-45A7-89CF-746088F9F604}" type="presOf" srcId="{FDD327AB-928B-4FCF-82B9-95D05DF2526C}" destId="{282C369B-B9E2-4CA4-A4DF-10A5552D2A66}" srcOrd="0" destOrd="0" presId="urn:microsoft.com/office/officeart/2008/layout/RadialCluster"/>
    <dgm:cxn modelId="{C874FAF7-9DDE-4E1D-A321-10DD304797AC}" type="presOf" srcId="{9A079339-3D2D-40AA-83FA-D72C29A4F125}" destId="{FD9FE932-124A-47B6-925A-27EB7E9B6EF1}" srcOrd="0" destOrd="0" presId="urn:microsoft.com/office/officeart/2008/layout/RadialCluster"/>
    <dgm:cxn modelId="{BC86F0D3-E165-48C2-A232-B25F80089DFE}" type="presParOf" srcId="{B228C89F-7B7A-454C-BC5D-3415D329A709}" destId="{95A144C9-A4A9-45B4-8293-9B58D3BB37F6}" srcOrd="0" destOrd="0" presId="urn:microsoft.com/office/officeart/2008/layout/RadialCluster"/>
    <dgm:cxn modelId="{7FE3D0C4-5340-43AA-8E30-782743FE4E1F}" type="presParOf" srcId="{B228C89F-7B7A-454C-BC5D-3415D329A709}" destId="{C6261E21-871F-4458-824F-416C11918CC3}" srcOrd="1" destOrd="0" presId="urn:microsoft.com/office/officeart/2008/layout/RadialCluster"/>
    <dgm:cxn modelId="{89FC5FF8-54FA-4E5A-B814-19FA3758ED3B}" type="presParOf" srcId="{C6261E21-871F-4458-824F-416C11918CC3}" destId="{ECAA384C-3AEB-4683-8077-B1848E2E0041}" srcOrd="0" destOrd="0" presId="urn:microsoft.com/office/officeart/2008/layout/RadialCluster"/>
    <dgm:cxn modelId="{72F40AED-D7A8-4DDC-997C-136E255C9405}" type="presParOf" srcId="{C6261E21-871F-4458-824F-416C11918CC3}" destId="{A107A1B3-06A2-4AF0-9629-3C117A1F74F1}" srcOrd="1" destOrd="0" presId="urn:microsoft.com/office/officeart/2008/layout/RadialCluster"/>
    <dgm:cxn modelId="{623B3BD5-ACDF-4B17-B3E9-E2E9C76B82EE}" type="presParOf" srcId="{C6261E21-871F-4458-824F-416C11918CC3}" destId="{5AE378AE-3C0E-4963-B250-CBD5FCE8571D}" srcOrd="2" destOrd="0" presId="urn:microsoft.com/office/officeart/2008/layout/RadialCluster"/>
    <dgm:cxn modelId="{BE9402C2-54A0-47FE-A72B-3FC286A4D019}" type="presParOf" srcId="{B228C89F-7B7A-454C-BC5D-3415D329A709}" destId="{4558C5CF-8ED7-4AB9-B21D-CF51EBA473A8}" srcOrd="2" destOrd="0" presId="urn:microsoft.com/office/officeart/2008/layout/RadialCluster"/>
    <dgm:cxn modelId="{5AA64798-891E-45A5-90EF-1CFAC28FE167}" type="presParOf" srcId="{B228C89F-7B7A-454C-BC5D-3415D329A709}" destId="{2B0EB24A-800C-4D4A-A2B8-000E313C5BCC}" srcOrd="3" destOrd="0" presId="urn:microsoft.com/office/officeart/2008/layout/RadialCluster"/>
    <dgm:cxn modelId="{21225A0B-44DF-45C3-B9E1-F4C9A922AB53}" type="presParOf" srcId="{2B0EB24A-800C-4D4A-A2B8-000E313C5BCC}" destId="{53CADD95-041E-4D20-852F-40F123B3678C}" srcOrd="0" destOrd="0" presId="urn:microsoft.com/office/officeart/2008/layout/RadialCluster"/>
    <dgm:cxn modelId="{27180E55-08A9-4E11-B53E-D9A933AC0BB6}" type="presParOf" srcId="{2B0EB24A-800C-4D4A-A2B8-000E313C5BCC}" destId="{99F151DA-0392-43DB-877F-DA7FD9241C5D}" srcOrd="1" destOrd="0" presId="urn:microsoft.com/office/officeart/2008/layout/RadialCluster"/>
    <dgm:cxn modelId="{29138CC8-4862-45E7-8176-912FCCE57E71}" type="presParOf" srcId="{2B0EB24A-800C-4D4A-A2B8-000E313C5BCC}" destId="{FD9FE932-124A-47B6-925A-27EB7E9B6EF1}" srcOrd="2" destOrd="0" presId="urn:microsoft.com/office/officeart/2008/layout/RadialCluster"/>
    <dgm:cxn modelId="{264F09C2-6044-4645-879B-105A912223B3}" type="presParOf" srcId="{B228C89F-7B7A-454C-BC5D-3415D329A709}" destId="{4C751636-5B81-4C9B-9505-7ACF0ADEF974}" srcOrd="4" destOrd="0" presId="urn:microsoft.com/office/officeart/2008/layout/RadialCluster"/>
    <dgm:cxn modelId="{8A81AB86-9A3E-499C-BA90-FF673FA14B50}" type="presParOf" srcId="{B228C89F-7B7A-454C-BC5D-3415D329A709}" destId="{8EDFD3BF-24C5-4587-BA80-A394295EF72C}" srcOrd="5" destOrd="0" presId="urn:microsoft.com/office/officeart/2008/layout/RadialCluster"/>
    <dgm:cxn modelId="{BD4A3D67-0A52-4D8D-BCD9-773F6621DE9B}" type="presParOf" srcId="{8EDFD3BF-24C5-4587-BA80-A394295EF72C}" destId="{AB2C5A09-6885-4B3C-ABF1-89116154A198}" srcOrd="0" destOrd="0" presId="urn:microsoft.com/office/officeart/2008/layout/RadialCluster"/>
    <dgm:cxn modelId="{B877F0E8-F6ED-4484-9BCB-555F33760C53}" type="presParOf" srcId="{8EDFD3BF-24C5-4587-BA80-A394295EF72C}" destId="{22AC4277-8EFB-4376-BD87-550450C7BFC5}" srcOrd="1" destOrd="0" presId="urn:microsoft.com/office/officeart/2008/layout/RadialCluster"/>
    <dgm:cxn modelId="{41CC3C47-345F-41FB-A026-66A5962F0E73}" type="presParOf" srcId="{8EDFD3BF-24C5-4587-BA80-A394295EF72C}" destId="{32B38F69-79EE-46B1-A38D-82B4264939D1}" srcOrd="2" destOrd="0" presId="urn:microsoft.com/office/officeart/2008/layout/RadialCluster"/>
    <dgm:cxn modelId="{CB2FAF93-A101-4F01-8C28-AF28B8774BFC}" type="presParOf" srcId="{B228C89F-7B7A-454C-BC5D-3415D329A709}" destId="{282C369B-B9E2-4CA4-A4DF-10A5552D2A66}"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A48F49-C3A8-4691-93D7-1F131F2826E1}" type="doc">
      <dgm:prSet loTypeId="urn:microsoft.com/office/officeart/2005/8/layout/process1" loCatId="process" qsTypeId="urn:microsoft.com/office/officeart/2005/8/quickstyle/3d1" qsCatId="3D" csTypeId="urn:microsoft.com/office/officeart/2005/8/colors/accent1_2" csCatId="accent1" phldr="1"/>
      <dgm:spPr/>
      <dgm:t>
        <a:bodyPr/>
        <a:lstStyle/>
        <a:p>
          <a:endParaRPr lang="es-CR"/>
        </a:p>
      </dgm:t>
    </dgm:pt>
    <dgm:pt modelId="{0C8317DB-6B69-4AC9-B8BD-763F4B04BD9A}" type="pres">
      <dgm:prSet presAssocID="{90A48F49-C3A8-4691-93D7-1F131F2826E1}" presName="Name0" presStyleCnt="0">
        <dgm:presLayoutVars>
          <dgm:dir/>
          <dgm:resizeHandles val="exact"/>
        </dgm:presLayoutVars>
      </dgm:prSet>
      <dgm:spPr/>
    </dgm:pt>
  </dgm:ptLst>
  <dgm:cxnLst>
    <dgm:cxn modelId="{D7770B95-B396-4424-A32D-B247E176D8F5}" type="presOf" srcId="{90A48F49-C3A8-4691-93D7-1F131F2826E1}" destId="{0C8317DB-6B69-4AC9-B8BD-763F4B04BD9A}"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A48F49-C3A8-4691-93D7-1F131F2826E1}" type="doc">
      <dgm:prSet loTypeId="urn:microsoft.com/office/officeart/2005/8/layout/process1" loCatId="process" qsTypeId="urn:microsoft.com/office/officeart/2005/8/quickstyle/3d1" qsCatId="3D" csTypeId="urn:microsoft.com/office/officeart/2005/8/colors/accent1_2" csCatId="accent1" phldr="1"/>
      <dgm:spPr/>
      <dgm:t>
        <a:bodyPr/>
        <a:lstStyle/>
        <a:p>
          <a:endParaRPr lang="es-CR"/>
        </a:p>
      </dgm:t>
    </dgm:pt>
    <dgm:pt modelId="{8B158396-9EF4-4EEB-A0BA-B33982570C22}">
      <dgm:prSet/>
      <dgm:spPr/>
      <dgm:t>
        <a:bodyPr/>
        <a:lstStyle/>
        <a:p>
          <a:r>
            <a:rPr lang="es-ES" b="1" dirty="0"/>
            <a:t>EJEMPLO DE COMO LLENAR LOS FORMULARIO DE SOLICITUD CEDULAR</a:t>
          </a:r>
          <a:endParaRPr lang="es-CR" dirty="0"/>
        </a:p>
      </dgm:t>
    </dgm:pt>
    <dgm:pt modelId="{38C4D303-E160-4E58-B966-0F55AF6557F4}" type="parTrans" cxnId="{457C000F-ADE5-40A8-9D34-E3C1EF59E3D9}">
      <dgm:prSet/>
      <dgm:spPr/>
      <dgm:t>
        <a:bodyPr/>
        <a:lstStyle/>
        <a:p>
          <a:endParaRPr lang="es-CR"/>
        </a:p>
      </dgm:t>
    </dgm:pt>
    <dgm:pt modelId="{E29FF3E7-DD2C-462A-AF44-6D5BA4D3B1F4}" type="sibTrans" cxnId="{457C000F-ADE5-40A8-9D34-E3C1EF59E3D9}">
      <dgm:prSet/>
      <dgm:spPr/>
      <dgm:t>
        <a:bodyPr/>
        <a:lstStyle/>
        <a:p>
          <a:endParaRPr lang="es-CR"/>
        </a:p>
      </dgm:t>
    </dgm:pt>
    <dgm:pt modelId="{0C8317DB-6B69-4AC9-B8BD-763F4B04BD9A}" type="pres">
      <dgm:prSet presAssocID="{90A48F49-C3A8-4691-93D7-1F131F2826E1}" presName="Name0" presStyleCnt="0">
        <dgm:presLayoutVars>
          <dgm:dir/>
          <dgm:resizeHandles val="exact"/>
        </dgm:presLayoutVars>
      </dgm:prSet>
      <dgm:spPr/>
    </dgm:pt>
    <dgm:pt modelId="{64CCBFCD-5E76-4922-B36C-EFC7D66BD351}" type="pres">
      <dgm:prSet presAssocID="{8B158396-9EF4-4EEB-A0BA-B33982570C22}" presName="node" presStyleLbl="node1" presStyleIdx="0" presStyleCnt="1">
        <dgm:presLayoutVars>
          <dgm:bulletEnabled val="1"/>
        </dgm:presLayoutVars>
      </dgm:prSet>
      <dgm:spPr/>
    </dgm:pt>
  </dgm:ptLst>
  <dgm:cxnLst>
    <dgm:cxn modelId="{5FFB3403-98CD-4804-8FF9-52D1D9C611AC}" type="presOf" srcId="{8B158396-9EF4-4EEB-A0BA-B33982570C22}" destId="{64CCBFCD-5E76-4922-B36C-EFC7D66BD351}" srcOrd="0" destOrd="0" presId="urn:microsoft.com/office/officeart/2005/8/layout/process1"/>
    <dgm:cxn modelId="{457C000F-ADE5-40A8-9D34-E3C1EF59E3D9}" srcId="{90A48F49-C3A8-4691-93D7-1F131F2826E1}" destId="{8B158396-9EF4-4EEB-A0BA-B33982570C22}" srcOrd="0" destOrd="0" parTransId="{38C4D303-E160-4E58-B966-0F55AF6557F4}" sibTransId="{E29FF3E7-DD2C-462A-AF44-6D5BA4D3B1F4}"/>
    <dgm:cxn modelId="{D7770B95-B396-4424-A32D-B247E176D8F5}" type="presOf" srcId="{90A48F49-C3A8-4691-93D7-1F131F2826E1}" destId="{0C8317DB-6B69-4AC9-B8BD-763F4B04BD9A}" srcOrd="0" destOrd="0" presId="urn:microsoft.com/office/officeart/2005/8/layout/process1"/>
    <dgm:cxn modelId="{872EFEA2-0F06-401B-BD64-AC1B9C2DCC4F}" type="presParOf" srcId="{0C8317DB-6B69-4AC9-B8BD-763F4B04BD9A}" destId="{64CCBFCD-5E76-4922-B36C-EFC7D66BD351}" srcOrd="0"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A48F49-C3A8-4691-93D7-1F131F2826E1}" type="doc">
      <dgm:prSet loTypeId="urn:microsoft.com/office/officeart/2005/8/layout/process1" loCatId="process" qsTypeId="urn:microsoft.com/office/officeart/2005/8/quickstyle/3d1" qsCatId="3D" csTypeId="urn:microsoft.com/office/officeart/2005/8/colors/accent1_2" csCatId="accent1" phldr="1"/>
      <dgm:spPr/>
      <dgm:t>
        <a:bodyPr/>
        <a:lstStyle/>
        <a:p>
          <a:endParaRPr lang="es-CR"/>
        </a:p>
      </dgm:t>
    </dgm:pt>
    <dgm:pt modelId="{8B158396-9EF4-4EEB-A0BA-B33982570C22}">
      <dgm:prSet/>
      <dgm:spPr/>
      <dgm:t>
        <a:bodyPr/>
        <a:lstStyle/>
        <a:p>
          <a:r>
            <a:rPr lang="es-ES" b="1" dirty="0"/>
            <a:t>EJEMPLO DE LAS INCONSISTENCIAS MÁS COMUNES DEL FORMULARIO DE SOLICITUD CEDULAR</a:t>
          </a:r>
          <a:endParaRPr lang="es-CR" dirty="0"/>
        </a:p>
      </dgm:t>
    </dgm:pt>
    <dgm:pt modelId="{38C4D303-E160-4E58-B966-0F55AF6557F4}" type="parTrans" cxnId="{457C000F-ADE5-40A8-9D34-E3C1EF59E3D9}">
      <dgm:prSet/>
      <dgm:spPr/>
      <dgm:t>
        <a:bodyPr/>
        <a:lstStyle/>
        <a:p>
          <a:endParaRPr lang="es-CR"/>
        </a:p>
      </dgm:t>
    </dgm:pt>
    <dgm:pt modelId="{E29FF3E7-DD2C-462A-AF44-6D5BA4D3B1F4}" type="sibTrans" cxnId="{457C000F-ADE5-40A8-9D34-E3C1EF59E3D9}">
      <dgm:prSet/>
      <dgm:spPr/>
      <dgm:t>
        <a:bodyPr/>
        <a:lstStyle/>
        <a:p>
          <a:endParaRPr lang="es-CR"/>
        </a:p>
      </dgm:t>
    </dgm:pt>
    <dgm:pt modelId="{0C8317DB-6B69-4AC9-B8BD-763F4B04BD9A}" type="pres">
      <dgm:prSet presAssocID="{90A48F49-C3A8-4691-93D7-1F131F2826E1}" presName="Name0" presStyleCnt="0">
        <dgm:presLayoutVars>
          <dgm:dir/>
          <dgm:resizeHandles val="exact"/>
        </dgm:presLayoutVars>
      </dgm:prSet>
      <dgm:spPr/>
    </dgm:pt>
    <dgm:pt modelId="{64CCBFCD-5E76-4922-B36C-EFC7D66BD351}" type="pres">
      <dgm:prSet presAssocID="{8B158396-9EF4-4EEB-A0BA-B33982570C22}" presName="node" presStyleLbl="node1" presStyleIdx="0" presStyleCnt="1">
        <dgm:presLayoutVars>
          <dgm:bulletEnabled val="1"/>
        </dgm:presLayoutVars>
      </dgm:prSet>
      <dgm:spPr/>
    </dgm:pt>
  </dgm:ptLst>
  <dgm:cxnLst>
    <dgm:cxn modelId="{5FFB3403-98CD-4804-8FF9-52D1D9C611AC}" type="presOf" srcId="{8B158396-9EF4-4EEB-A0BA-B33982570C22}" destId="{64CCBFCD-5E76-4922-B36C-EFC7D66BD351}" srcOrd="0" destOrd="0" presId="urn:microsoft.com/office/officeart/2005/8/layout/process1"/>
    <dgm:cxn modelId="{457C000F-ADE5-40A8-9D34-E3C1EF59E3D9}" srcId="{90A48F49-C3A8-4691-93D7-1F131F2826E1}" destId="{8B158396-9EF4-4EEB-A0BA-B33982570C22}" srcOrd="0" destOrd="0" parTransId="{38C4D303-E160-4E58-B966-0F55AF6557F4}" sibTransId="{E29FF3E7-DD2C-462A-AF44-6D5BA4D3B1F4}"/>
    <dgm:cxn modelId="{D7770B95-B396-4424-A32D-B247E176D8F5}" type="presOf" srcId="{90A48F49-C3A8-4691-93D7-1F131F2826E1}" destId="{0C8317DB-6B69-4AC9-B8BD-763F4B04BD9A}" srcOrd="0" destOrd="0" presId="urn:microsoft.com/office/officeart/2005/8/layout/process1"/>
    <dgm:cxn modelId="{872EFEA2-0F06-401B-BD64-AC1B9C2DCC4F}" type="presParOf" srcId="{0C8317DB-6B69-4AC9-B8BD-763F4B04BD9A}" destId="{64CCBFCD-5E76-4922-B36C-EFC7D66BD351}"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61887C-2DA3-451D-92DD-24BE2B574922}" type="doc">
      <dgm:prSet loTypeId="urn:microsoft.com/office/officeart/2005/8/layout/default" loCatId="list" qsTypeId="urn:microsoft.com/office/officeart/2005/8/quickstyle/3d1" qsCatId="3D" csTypeId="urn:microsoft.com/office/officeart/2005/8/colors/accent1_2" csCatId="accent1" phldr="1"/>
      <dgm:spPr/>
      <dgm:t>
        <a:bodyPr/>
        <a:lstStyle/>
        <a:p>
          <a:endParaRPr lang="es-CR"/>
        </a:p>
      </dgm:t>
    </dgm:pt>
    <dgm:pt modelId="{3A9DABC4-2E70-4498-BDDF-CEF2D4237575}">
      <dgm:prSet custT="1"/>
      <dgm:spPr>
        <a:noFill/>
        <a:ln w="57150">
          <a:solidFill>
            <a:schemeClr val="accent4">
              <a:lumMod val="50000"/>
            </a:schemeClr>
          </a:solidFill>
        </a:ln>
        <a:scene3d>
          <a:camera prst="orthographicFront"/>
          <a:lightRig rig="flat" dir="t"/>
        </a:scene3d>
        <a:sp3d prstMaterial="plastic">
          <a:bevelT w="120900" h="88900" prst="angle"/>
          <a:bevelB w="88900" h="31750" prst="angle"/>
        </a:sp3d>
      </dgm:spPr>
      <dgm:t>
        <a:bodyPr/>
        <a:lstStyle/>
        <a:p>
          <a:pPr algn="just"/>
          <a:r>
            <a:rPr lang="es-ES" sz="1400" b="1" dirty="0">
              <a:solidFill>
                <a:schemeClr val="tx1"/>
              </a:solidFill>
            </a:rPr>
            <a:t>Lic. Nestor Cordero López</a:t>
          </a:r>
        </a:p>
        <a:p>
          <a:pPr algn="just"/>
          <a:r>
            <a:rPr lang="es-ES" sz="1400" b="1" dirty="0">
              <a:solidFill>
                <a:schemeClr val="tx1"/>
              </a:solidFill>
            </a:rPr>
            <a:t>Sección Documentos de Identidad / Atención de Consulados </a:t>
          </a:r>
        </a:p>
        <a:p>
          <a:pPr algn="just"/>
          <a:r>
            <a:rPr lang="es-CR" sz="1300" b="1" dirty="0">
              <a:solidFill>
                <a:schemeClr val="tx1"/>
              </a:solidFill>
            </a:rPr>
            <a:t>Dirección:</a:t>
          </a:r>
          <a:r>
            <a:rPr lang="es-CR" sz="1300" dirty="0">
              <a:solidFill>
                <a:schemeClr val="tx1"/>
              </a:solidFill>
            </a:rPr>
            <a:t> Tribunal Supremo de Elecciones, calle 15, Aves. 1-3, San José, costado</a:t>
          </a:r>
        </a:p>
        <a:p>
          <a:pPr algn="just"/>
          <a:r>
            <a:rPr lang="es-CR" sz="1300" dirty="0">
              <a:solidFill>
                <a:schemeClr val="tx1"/>
              </a:solidFill>
            </a:rPr>
            <a:t>	      oeste del Parque Nacional, San José, Carmen, Costa Rica. </a:t>
          </a:r>
        </a:p>
        <a:p>
          <a:pPr algn="just"/>
          <a:r>
            <a:rPr lang="es-CR" sz="1300" b="1" dirty="0">
              <a:solidFill>
                <a:schemeClr val="tx1"/>
              </a:solidFill>
            </a:rPr>
            <a:t>Apartado Postal: </a:t>
          </a:r>
          <a:r>
            <a:rPr lang="es-CR" sz="1300" dirty="0">
              <a:solidFill>
                <a:schemeClr val="tx1"/>
              </a:solidFill>
            </a:rPr>
            <a:t>10218-1000 San José</a:t>
          </a:r>
        </a:p>
        <a:p>
          <a:pPr algn="just"/>
          <a:r>
            <a:rPr lang="pt-BR" sz="1300" b="1" dirty="0">
              <a:solidFill>
                <a:schemeClr val="tx1"/>
              </a:solidFill>
            </a:rPr>
            <a:t>Teléfono: </a:t>
          </a:r>
          <a:r>
            <a:rPr lang="pt-BR" sz="1300" dirty="0">
              <a:solidFill>
                <a:schemeClr val="tx1"/>
              </a:solidFill>
            </a:rPr>
            <a:t>+506 2287-5460</a:t>
          </a:r>
        </a:p>
        <a:p>
          <a:pPr algn="just"/>
          <a:r>
            <a:rPr lang="pt-BR" sz="1300" b="1" dirty="0">
              <a:solidFill>
                <a:schemeClr val="tx1"/>
              </a:solidFill>
            </a:rPr>
            <a:t>E-mail: </a:t>
          </a:r>
          <a:r>
            <a:rPr lang="pt-BR" sz="1300" u="sng"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consuladosdel@tse.go.cr</a:t>
          </a:r>
          <a:endParaRPr lang="es-CR" sz="1300" dirty="0">
            <a:solidFill>
              <a:schemeClr val="tx1"/>
            </a:solidFill>
          </a:endParaRPr>
        </a:p>
      </dgm:t>
    </dgm:pt>
    <dgm:pt modelId="{A5E34F88-D634-4FAF-8994-7AF5374A4E66}" type="parTrans" cxnId="{D5C91574-0DC8-4B41-A023-65F1024B086D}">
      <dgm:prSet/>
      <dgm:spPr/>
      <dgm:t>
        <a:bodyPr/>
        <a:lstStyle/>
        <a:p>
          <a:endParaRPr lang="es-CR"/>
        </a:p>
      </dgm:t>
    </dgm:pt>
    <dgm:pt modelId="{83120FE5-2607-4426-BF16-444AAF63D38D}" type="sibTrans" cxnId="{D5C91574-0DC8-4B41-A023-65F1024B086D}">
      <dgm:prSet/>
      <dgm:spPr/>
      <dgm:t>
        <a:bodyPr/>
        <a:lstStyle/>
        <a:p>
          <a:endParaRPr lang="es-CR"/>
        </a:p>
      </dgm:t>
    </dgm:pt>
    <dgm:pt modelId="{FCC57E81-CA35-42FF-A623-CC75CA62E96B}" type="pres">
      <dgm:prSet presAssocID="{D261887C-2DA3-451D-92DD-24BE2B574922}" presName="diagram" presStyleCnt="0">
        <dgm:presLayoutVars>
          <dgm:dir/>
          <dgm:resizeHandles val="exact"/>
        </dgm:presLayoutVars>
      </dgm:prSet>
      <dgm:spPr/>
    </dgm:pt>
    <dgm:pt modelId="{3A8BD5A9-C689-4434-AC82-9DDF7584FA92}" type="pres">
      <dgm:prSet presAssocID="{3A9DABC4-2E70-4498-BDDF-CEF2D4237575}" presName="node" presStyleLbl="node1" presStyleIdx="0" presStyleCnt="1" custScaleX="200037" custScaleY="110167">
        <dgm:presLayoutVars>
          <dgm:bulletEnabled val="1"/>
        </dgm:presLayoutVars>
      </dgm:prSet>
      <dgm:spPr/>
    </dgm:pt>
  </dgm:ptLst>
  <dgm:cxnLst>
    <dgm:cxn modelId="{A8288917-002E-43B0-BB2A-4E6236099A7B}" type="presOf" srcId="{D261887C-2DA3-451D-92DD-24BE2B574922}" destId="{FCC57E81-CA35-42FF-A623-CC75CA62E96B}" srcOrd="0" destOrd="0" presId="urn:microsoft.com/office/officeart/2005/8/layout/default"/>
    <dgm:cxn modelId="{D5C91574-0DC8-4B41-A023-65F1024B086D}" srcId="{D261887C-2DA3-451D-92DD-24BE2B574922}" destId="{3A9DABC4-2E70-4498-BDDF-CEF2D4237575}" srcOrd="0" destOrd="0" parTransId="{A5E34F88-D634-4FAF-8994-7AF5374A4E66}" sibTransId="{83120FE5-2607-4426-BF16-444AAF63D38D}"/>
    <dgm:cxn modelId="{035FCB95-2648-497B-B6CD-3AC323881949}" type="presOf" srcId="{3A9DABC4-2E70-4498-BDDF-CEF2D4237575}" destId="{3A8BD5A9-C689-4434-AC82-9DDF7584FA92}" srcOrd="0" destOrd="0" presId="urn:microsoft.com/office/officeart/2005/8/layout/default"/>
    <dgm:cxn modelId="{61B4BA50-66B8-4FB2-8B15-ECABFB0E54C0}" type="presParOf" srcId="{FCC57E81-CA35-42FF-A623-CC75CA62E96B}" destId="{3A8BD5A9-C689-4434-AC82-9DDF7584FA92}" srcOrd="0" destOrd="0" presId="urn:microsoft.com/office/officeart/2005/8/layout/default"/>
  </dgm:cxnLst>
  <dgm:bg>
    <a:noFill/>
  </dgm:bg>
  <dgm:whole>
    <a:ln>
      <a:solidFill>
        <a:schemeClr val="accent4">
          <a:lumMod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C29F434-9144-48AE-B3AC-E02249DA6481}"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s-CR"/>
        </a:p>
      </dgm:t>
    </dgm:pt>
    <dgm:pt modelId="{3A0A5A0A-B71B-4502-ABCF-E9193ED40182}">
      <dgm:prSet custT="1"/>
      <dgm:spPr/>
      <dgm:t>
        <a:bodyPr/>
        <a:lstStyle/>
        <a:p>
          <a:r>
            <a:rPr lang="es-CR" sz="2000" b="1" dirty="0"/>
            <a:t>Reposiciones de cédula de identidad sujetas de pago </a:t>
          </a:r>
          <a:endParaRPr lang="es-CR" sz="2000" dirty="0"/>
        </a:p>
      </dgm:t>
    </dgm:pt>
    <dgm:pt modelId="{ABEAD6FD-BD07-4FAD-8E27-05E0839A8C64}" type="parTrans" cxnId="{2997CF1B-DC9A-4BBB-B5B2-E301C4ECDD44}">
      <dgm:prSet/>
      <dgm:spPr/>
      <dgm:t>
        <a:bodyPr/>
        <a:lstStyle/>
        <a:p>
          <a:endParaRPr lang="es-CR"/>
        </a:p>
      </dgm:t>
    </dgm:pt>
    <dgm:pt modelId="{E39FF36D-395D-4E89-A09B-5DBC7799E06A}" type="sibTrans" cxnId="{2997CF1B-DC9A-4BBB-B5B2-E301C4ECDD44}">
      <dgm:prSet/>
      <dgm:spPr/>
      <dgm:t>
        <a:bodyPr/>
        <a:lstStyle/>
        <a:p>
          <a:endParaRPr lang="es-CR"/>
        </a:p>
      </dgm:t>
    </dgm:pt>
    <dgm:pt modelId="{50344698-671C-4160-AA1E-5F0223919B67}">
      <dgm:prSet/>
      <dgm:spPr/>
      <dgm:t>
        <a:bodyPr/>
        <a:lstStyle/>
        <a:p>
          <a:r>
            <a:rPr lang="es-CR" dirty="0"/>
            <a:t>Por deterioro, extravío, robo o hurto, y siempre que se trate de la segunda o posterior reposición dentro de un mismo año calendario.</a:t>
          </a:r>
        </a:p>
      </dgm:t>
    </dgm:pt>
    <dgm:pt modelId="{C3BFF563-3680-4775-A286-02F1AC4C7D32}" type="parTrans" cxnId="{A7B284F4-39E6-422C-96EF-9479AA8E9365}">
      <dgm:prSet/>
      <dgm:spPr/>
      <dgm:t>
        <a:bodyPr/>
        <a:lstStyle/>
        <a:p>
          <a:endParaRPr lang="es-CR"/>
        </a:p>
      </dgm:t>
    </dgm:pt>
    <dgm:pt modelId="{3251B307-97D4-459D-902D-8C1C24AEBDA9}" type="sibTrans" cxnId="{A7B284F4-39E6-422C-96EF-9479AA8E9365}">
      <dgm:prSet/>
      <dgm:spPr/>
      <dgm:t>
        <a:bodyPr/>
        <a:lstStyle/>
        <a:p>
          <a:endParaRPr lang="es-CR"/>
        </a:p>
      </dgm:t>
    </dgm:pt>
    <dgm:pt modelId="{9FB58BB8-E58D-435B-87D9-CB3316E4956F}">
      <dgm:prSet custT="1"/>
      <dgm:spPr/>
      <dgm:t>
        <a:bodyPr/>
        <a:lstStyle/>
        <a:p>
          <a:r>
            <a:rPr lang="es-CR" sz="2000" b="1" dirty="0"/>
            <a:t>Reposiciones de cédula de identidad NO sujetas de pago </a:t>
          </a:r>
          <a:endParaRPr lang="es-CR" sz="2000" dirty="0"/>
        </a:p>
      </dgm:t>
    </dgm:pt>
    <dgm:pt modelId="{8F61A0D7-D66C-489E-8AFB-49D0A498E240}" type="parTrans" cxnId="{3848FDDA-675E-46E1-97ED-56C4B3D86E66}">
      <dgm:prSet/>
      <dgm:spPr/>
      <dgm:t>
        <a:bodyPr/>
        <a:lstStyle/>
        <a:p>
          <a:endParaRPr lang="es-CR"/>
        </a:p>
      </dgm:t>
    </dgm:pt>
    <dgm:pt modelId="{5842CAAB-D390-499E-A885-D1C2DE389B75}" type="sibTrans" cxnId="{3848FDDA-675E-46E1-97ED-56C4B3D86E66}">
      <dgm:prSet/>
      <dgm:spPr/>
      <dgm:t>
        <a:bodyPr/>
        <a:lstStyle/>
        <a:p>
          <a:endParaRPr lang="es-CR"/>
        </a:p>
      </dgm:t>
    </dgm:pt>
    <dgm:pt modelId="{FA4F1AB0-11DD-4362-95AA-A2CE0FC870A8}">
      <dgm:prSet/>
      <dgm:spPr/>
      <dgm:t>
        <a:bodyPr/>
        <a:lstStyle/>
        <a:p>
          <a:r>
            <a:rPr lang="es-CR"/>
            <a:t>Todas aquellas solicitudes que se tramiten 2 meses antes e incluso el mismo día de la celebración de Elecciones Presidenciales y Elecciones Municipales. </a:t>
          </a:r>
        </a:p>
      </dgm:t>
    </dgm:pt>
    <dgm:pt modelId="{45895B7F-1F73-4EDD-AE94-3EA622FEC347}" type="parTrans" cxnId="{F2439E0D-3A2A-49FA-A5D8-852939CB3059}">
      <dgm:prSet/>
      <dgm:spPr/>
      <dgm:t>
        <a:bodyPr/>
        <a:lstStyle/>
        <a:p>
          <a:endParaRPr lang="es-CR"/>
        </a:p>
      </dgm:t>
    </dgm:pt>
    <dgm:pt modelId="{80A732AD-6513-4A1C-ABB4-42E70F16615D}" type="sibTrans" cxnId="{F2439E0D-3A2A-49FA-A5D8-852939CB3059}">
      <dgm:prSet/>
      <dgm:spPr/>
      <dgm:t>
        <a:bodyPr/>
        <a:lstStyle/>
        <a:p>
          <a:endParaRPr lang="es-CR"/>
        </a:p>
      </dgm:t>
    </dgm:pt>
    <dgm:pt modelId="{A9A9EC8C-27C4-47DE-8B42-09D703D8DBF9}">
      <dgm:prSet/>
      <dgm:spPr/>
      <dgm:t>
        <a:bodyPr/>
        <a:lstStyle/>
        <a:p>
          <a:r>
            <a:rPr lang="es-CR"/>
            <a:t>Las excepciones de cobro previstas para personas con discapacidad, personas adultas mayores, población indígena y personas privadas de libertad. </a:t>
          </a:r>
        </a:p>
      </dgm:t>
    </dgm:pt>
    <dgm:pt modelId="{D4A3B782-EAF0-4BF2-8D5B-62D7D7C9711B}" type="parTrans" cxnId="{63324516-57C9-4A67-9298-47159052B502}">
      <dgm:prSet/>
      <dgm:spPr/>
      <dgm:t>
        <a:bodyPr/>
        <a:lstStyle/>
        <a:p>
          <a:endParaRPr lang="es-CR"/>
        </a:p>
      </dgm:t>
    </dgm:pt>
    <dgm:pt modelId="{9A8556E5-E60E-4376-9B3F-F3A302094FC1}" type="sibTrans" cxnId="{63324516-57C9-4A67-9298-47159052B502}">
      <dgm:prSet/>
      <dgm:spPr/>
      <dgm:t>
        <a:bodyPr/>
        <a:lstStyle/>
        <a:p>
          <a:endParaRPr lang="es-CR"/>
        </a:p>
      </dgm:t>
    </dgm:pt>
    <dgm:pt modelId="{A3630F66-895C-4984-8A36-5E117E3E8FF2}">
      <dgm:prSet custT="1"/>
      <dgm:spPr/>
      <dgm:t>
        <a:bodyPr/>
        <a:lstStyle/>
        <a:p>
          <a:r>
            <a:rPr lang="es-CR" sz="2000" b="1" dirty="0"/>
            <a:t>Costo por reposición de cédula de identidad </a:t>
          </a:r>
          <a:endParaRPr lang="es-CR" sz="2000" dirty="0"/>
        </a:p>
      </dgm:t>
    </dgm:pt>
    <dgm:pt modelId="{F4C681F9-254D-4D2A-91DC-8D703796CA90}" type="parTrans" cxnId="{27B4142C-5E3A-40AF-A655-441530BF1357}">
      <dgm:prSet/>
      <dgm:spPr/>
      <dgm:t>
        <a:bodyPr/>
        <a:lstStyle/>
        <a:p>
          <a:endParaRPr lang="es-CR"/>
        </a:p>
      </dgm:t>
    </dgm:pt>
    <dgm:pt modelId="{FC237141-43CC-42CC-A3DD-D442527A5E33}" type="sibTrans" cxnId="{27B4142C-5E3A-40AF-A655-441530BF1357}">
      <dgm:prSet/>
      <dgm:spPr/>
      <dgm:t>
        <a:bodyPr/>
        <a:lstStyle/>
        <a:p>
          <a:endParaRPr lang="es-CR"/>
        </a:p>
      </dgm:t>
    </dgm:pt>
    <dgm:pt modelId="{3CD739E6-8AF8-4892-88AD-7635BB33E21B}">
      <dgm:prSet/>
      <dgm:spPr/>
      <dgm:t>
        <a:bodyPr/>
        <a:lstStyle/>
        <a:p>
          <a:r>
            <a:rPr lang="es-CR"/>
            <a:t>Las gestiones de reposición de cédula de identidad sujetas de pago tendrán un costo de 11,92 dólares (valor que se calcula y actualiza cada año).</a:t>
          </a:r>
        </a:p>
      </dgm:t>
    </dgm:pt>
    <dgm:pt modelId="{79A2A147-2E7C-4BB6-9315-B39D555A05B5}" type="parTrans" cxnId="{7A3CC1AE-FF4E-4A66-BBB6-51BA4DA2AE39}">
      <dgm:prSet/>
      <dgm:spPr/>
      <dgm:t>
        <a:bodyPr/>
        <a:lstStyle/>
        <a:p>
          <a:endParaRPr lang="es-CR"/>
        </a:p>
      </dgm:t>
    </dgm:pt>
    <dgm:pt modelId="{4A4039BC-73E3-4C9D-A6BD-E7DD4A81E79A}" type="sibTrans" cxnId="{7A3CC1AE-FF4E-4A66-BBB6-51BA4DA2AE39}">
      <dgm:prSet/>
      <dgm:spPr/>
      <dgm:t>
        <a:bodyPr/>
        <a:lstStyle/>
        <a:p>
          <a:endParaRPr lang="es-CR"/>
        </a:p>
      </dgm:t>
    </dgm:pt>
    <dgm:pt modelId="{335AED07-467B-47AD-AC83-E924605B3A1F}" type="pres">
      <dgm:prSet presAssocID="{BC29F434-9144-48AE-B3AC-E02249DA6481}" presName="Name0" presStyleCnt="0">
        <dgm:presLayoutVars>
          <dgm:dir/>
          <dgm:animLvl val="lvl"/>
          <dgm:resizeHandles val="exact"/>
        </dgm:presLayoutVars>
      </dgm:prSet>
      <dgm:spPr/>
    </dgm:pt>
    <dgm:pt modelId="{ADCB2B18-C5FB-4F7D-96F0-9CE09822945F}" type="pres">
      <dgm:prSet presAssocID="{3A0A5A0A-B71B-4502-ABCF-E9193ED40182}" presName="linNode" presStyleCnt="0"/>
      <dgm:spPr/>
    </dgm:pt>
    <dgm:pt modelId="{2EDBAD0D-03FD-434A-94DA-043D52F554D5}" type="pres">
      <dgm:prSet presAssocID="{3A0A5A0A-B71B-4502-ABCF-E9193ED40182}" presName="parentText" presStyleLbl="node1" presStyleIdx="0" presStyleCnt="3" custScaleX="90450" custScaleY="59778">
        <dgm:presLayoutVars>
          <dgm:chMax val="1"/>
          <dgm:bulletEnabled val="1"/>
        </dgm:presLayoutVars>
      </dgm:prSet>
      <dgm:spPr/>
    </dgm:pt>
    <dgm:pt modelId="{06C4EC35-FC75-4E53-AD07-E9A12240294E}" type="pres">
      <dgm:prSet presAssocID="{3A0A5A0A-B71B-4502-ABCF-E9193ED40182}" presName="descendantText" presStyleLbl="alignAccFollowNode1" presStyleIdx="0" presStyleCnt="3" custScaleX="95234" custScaleY="62053">
        <dgm:presLayoutVars>
          <dgm:bulletEnabled val="1"/>
        </dgm:presLayoutVars>
      </dgm:prSet>
      <dgm:spPr/>
    </dgm:pt>
    <dgm:pt modelId="{50EA6B6E-314D-4664-A3B6-2E524654364C}" type="pres">
      <dgm:prSet presAssocID="{E39FF36D-395D-4E89-A09B-5DBC7799E06A}" presName="sp" presStyleCnt="0"/>
      <dgm:spPr/>
    </dgm:pt>
    <dgm:pt modelId="{61A41F36-7094-4062-B673-7BA1E0C27F41}" type="pres">
      <dgm:prSet presAssocID="{9FB58BB8-E58D-435B-87D9-CB3316E4956F}" presName="linNode" presStyleCnt="0"/>
      <dgm:spPr/>
    </dgm:pt>
    <dgm:pt modelId="{711ED53B-CDCF-4F9B-8186-D2BD332A6226}" type="pres">
      <dgm:prSet presAssocID="{9FB58BB8-E58D-435B-87D9-CB3316E4956F}" presName="parentText" presStyleLbl="node1" presStyleIdx="1" presStyleCnt="3" custScaleX="90450" custScaleY="59778">
        <dgm:presLayoutVars>
          <dgm:chMax val="1"/>
          <dgm:bulletEnabled val="1"/>
        </dgm:presLayoutVars>
      </dgm:prSet>
      <dgm:spPr/>
    </dgm:pt>
    <dgm:pt modelId="{97E78E84-00A0-462F-A282-CD06720ED6AE}" type="pres">
      <dgm:prSet presAssocID="{9FB58BB8-E58D-435B-87D9-CB3316E4956F}" presName="descendantText" presStyleLbl="alignAccFollowNode1" presStyleIdx="1" presStyleCnt="3" custScaleX="95234" custScaleY="62053">
        <dgm:presLayoutVars>
          <dgm:bulletEnabled val="1"/>
        </dgm:presLayoutVars>
      </dgm:prSet>
      <dgm:spPr/>
    </dgm:pt>
    <dgm:pt modelId="{651F0879-40D8-4E3B-BBD0-063980BA8556}" type="pres">
      <dgm:prSet presAssocID="{5842CAAB-D390-499E-A885-D1C2DE389B75}" presName="sp" presStyleCnt="0"/>
      <dgm:spPr/>
    </dgm:pt>
    <dgm:pt modelId="{F6BCA795-3043-4170-816D-DCE5158AD490}" type="pres">
      <dgm:prSet presAssocID="{A3630F66-895C-4984-8A36-5E117E3E8FF2}" presName="linNode" presStyleCnt="0"/>
      <dgm:spPr/>
    </dgm:pt>
    <dgm:pt modelId="{F603ABF5-4B05-421E-B962-B4D2A3820B81}" type="pres">
      <dgm:prSet presAssocID="{A3630F66-895C-4984-8A36-5E117E3E8FF2}" presName="parentText" presStyleLbl="node1" presStyleIdx="2" presStyleCnt="3" custScaleX="90450" custScaleY="59778">
        <dgm:presLayoutVars>
          <dgm:chMax val="1"/>
          <dgm:bulletEnabled val="1"/>
        </dgm:presLayoutVars>
      </dgm:prSet>
      <dgm:spPr/>
    </dgm:pt>
    <dgm:pt modelId="{618CAC11-7D62-434B-B270-B6C50E21E3A6}" type="pres">
      <dgm:prSet presAssocID="{A3630F66-895C-4984-8A36-5E117E3E8FF2}" presName="descendantText" presStyleLbl="alignAccFollowNode1" presStyleIdx="2" presStyleCnt="3" custScaleX="95234" custScaleY="62053">
        <dgm:presLayoutVars>
          <dgm:bulletEnabled val="1"/>
        </dgm:presLayoutVars>
      </dgm:prSet>
      <dgm:spPr/>
    </dgm:pt>
  </dgm:ptLst>
  <dgm:cxnLst>
    <dgm:cxn modelId="{BA58BB06-299B-4FD1-9DC5-FF7FCA38FDA6}" type="presOf" srcId="{A9A9EC8C-27C4-47DE-8B42-09D703D8DBF9}" destId="{97E78E84-00A0-462F-A282-CD06720ED6AE}" srcOrd="0" destOrd="1" presId="urn:microsoft.com/office/officeart/2005/8/layout/vList5"/>
    <dgm:cxn modelId="{F2439E0D-3A2A-49FA-A5D8-852939CB3059}" srcId="{9FB58BB8-E58D-435B-87D9-CB3316E4956F}" destId="{FA4F1AB0-11DD-4362-95AA-A2CE0FC870A8}" srcOrd="0" destOrd="0" parTransId="{45895B7F-1F73-4EDD-AE94-3EA622FEC347}" sibTransId="{80A732AD-6513-4A1C-ABB4-42E70F16615D}"/>
    <dgm:cxn modelId="{63324516-57C9-4A67-9298-47159052B502}" srcId="{9FB58BB8-E58D-435B-87D9-CB3316E4956F}" destId="{A9A9EC8C-27C4-47DE-8B42-09D703D8DBF9}" srcOrd="1" destOrd="0" parTransId="{D4A3B782-EAF0-4BF2-8D5B-62D7D7C9711B}" sibTransId="{9A8556E5-E60E-4376-9B3F-F3A302094FC1}"/>
    <dgm:cxn modelId="{2997CF1B-DC9A-4BBB-B5B2-E301C4ECDD44}" srcId="{BC29F434-9144-48AE-B3AC-E02249DA6481}" destId="{3A0A5A0A-B71B-4502-ABCF-E9193ED40182}" srcOrd="0" destOrd="0" parTransId="{ABEAD6FD-BD07-4FAD-8E27-05E0839A8C64}" sibTransId="{E39FF36D-395D-4E89-A09B-5DBC7799E06A}"/>
    <dgm:cxn modelId="{6417731E-9E0E-43D5-B7ED-258FA60FA649}" type="presOf" srcId="{50344698-671C-4160-AA1E-5F0223919B67}" destId="{06C4EC35-FC75-4E53-AD07-E9A12240294E}" srcOrd="0" destOrd="0" presId="urn:microsoft.com/office/officeart/2005/8/layout/vList5"/>
    <dgm:cxn modelId="{27B4142C-5E3A-40AF-A655-441530BF1357}" srcId="{BC29F434-9144-48AE-B3AC-E02249DA6481}" destId="{A3630F66-895C-4984-8A36-5E117E3E8FF2}" srcOrd="2" destOrd="0" parTransId="{F4C681F9-254D-4D2A-91DC-8D703796CA90}" sibTransId="{FC237141-43CC-42CC-A3DD-D442527A5E33}"/>
    <dgm:cxn modelId="{51240D5E-7565-4121-939F-2067CC182EC8}" type="presOf" srcId="{9FB58BB8-E58D-435B-87D9-CB3316E4956F}" destId="{711ED53B-CDCF-4F9B-8186-D2BD332A6226}" srcOrd="0" destOrd="0" presId="urn:microsoft.com/office/officeart/2005/8/layout/vList5"/>
    <dgm:cxn modelId="{F78FDE66-E0F4-4139-B171-8CFB89A755A6}" type="presOf" srcId="{BC29F434-9144-48AE-B3AC-E02249DA6481}" destId="{335AED07-467B-47AD-AC83-E924605B3A1F}" srcOrd="0" destOrd="0" presId="urn:microsoft.com/office/officeart/2005/8/layout/vList5"/>
    <dgm:cxn modelId="{943A4869-005F-4CA0-9CBB-048156C5A241}" type="presOf" srcId="{A3630F66-895C-4984-8A36-5E117E3E8FF2}" destId="{F603ABF5-4B05-421E-B962-B4D2A3820B81}" srcOrd="0" destOrd="0" presId="urn:microsoft.com/office/officeart/2005/8/layout/vList5"/>
    <dgm:cxn modelId="{B8656479-8D51-4E58-B245-B00F64320A7B}" type="presOf" srcId="{3CD739E6-8AF8-4892-88AD-7635BB33E21B}" destId="{618CAC11-7D62-434B-B270-B6C50E21E3A6}" srcOrd="0" destOrd="0" presId="urn:microsoft.com/office/officeart/2005/8/layout/vList5"/>
    <dgm:cxn modelId="{529BC786-23E0-430A-A110-73B33BBBF71A}" type="presOf" srcId="{3A0A5A0A-B71B-4502-ABCF-E9193ED40182}" destId="{2EDBAD0D-03FD-434A-94DA-043D52F554D5}" srcOrd="0" destOrd="0" presId="urn:microsoft.com/office/officeart/2005/8/layout/vList5"/>
    <dgm:cxn modelId="{7A3CC1AE-FF4E-4A66-BBB6-51BA4DA2AE39}" srcId="{A3630F66-895C-4984-8A36-5E117E3E8FF2}" destId="{3CD739E6-8AF8-4892-88AD-7635BB33E21B}" srcOrd="0" destOrd="0" parTransId="{79A2A147-2E7C-4BB6-9315-B39D555A05B5}" sibTransId="{4A4039BC-73E3-4C9D-A6BD-E7DD4A81E79A}"/>
    <dgm:cxn modelId="{F7615DC3-4BD2-4D9D-921D-266EB52DD4EC}" type="presOf" srcId="{FA4F1AB0-11DD-4362-95AA-A2CE0FC870A8}" destId="{97E78E84-00A0-462F-A282-CD06720ED6AE}" srcOrd="0" destOrd="0" presId="urn:microsoft.com/office/officeart/2005/8/layout/vList5"/>
    <dgm:cxn modelId="{3848FDDA-675E-46E1-97ED-56C4B3D86E66}" srcId="{BC29F434-9144-48AE-B3AC-E02249DA6481}" destId="{9FB58BB8-E58D-435B-87D9-CB3316E4956F}" srcOrd="1" destOrd="0" parTransId="{8F61A0D7-D66C-489E-8AFB-49D0A498E240}" sibTransId="{5842CAAB-D390-499E-A885-D1C2DE389B75}"/>
    <dgm:cxn modelId="{A7B284F4-39E6-422C-96EF-9479AA8E9365}" srcId="{3A0A5A0A-B71B-4502-ABCF-E9193ED40182}" destId="{50344698-671C-4160-AA1E-5F0223919B67}" srcOrd="0" destOrd="0" parTransId="{C3BFF563-3680-4775-A286-02F1AC4C7D32}" sibTransId="{3251B307-97D4-459D-902D-8C1C24AEBDA9}"/>
    <dgm:cxn modelId="{A1024AF4-C58A-49CA-B58B-58C77D17BB56}" type="presParOf" srcId="{335AED07-467B-47AD-AC83-E924605B3A1F}" destId="{ADCB2B18-C5FB-4F7D-96F0-9CE09822945F}" srcOrd="0" destOrd="0" presId="urn:microsoft.com/office/officeart/2005/8/layout/vList5"/>
    <dgm:cxn modelId="{DF426BE0-16FB-4EF9-B066-41639ABA7F47}" type="presParOf" srcId="{ADCB2B18-C5FB-4F7D-96F0-9CE09822945F}" destId="{2EDBAD0D-03FD-434A-94DA-043D52F554D5}" srcOrd="0" destOrd="0" presId="urn:microsoft.com/office/officeart/2005/8/layout/vList5"/>
    <dgm:cxn modelId="{625E5B92-23AB-4FA3-8708-2F825CDE23CA}" type="presParOf" srcId="{ADCB2B18-C5FB-4F7D-96F0-9CE09822945F}" destId="{06C4EC35-FC75-4E53-AD07-E9A12240294E}" srcOrd="1" destOrd="0" presId="urn:microsoft.com/office/officeart/2005/8/layout/vList5"/>
    <dgm:cxn modelId="{81CB392B-406B-46A2-8905-F899A52502FE}" type="presParOf" srcId="{335AED07-467B-47AD-AC83-E924605B3A1F}" destId="{50EA6B6E-314D-4664-A3B6-2E524654364C}" srcOrd="1" destOrd="0" presId="urn:microsoft.com/office/officeart/2005/8/layout/vList5"/>
    <dgm:cxn modelId="{5E48CCFF-7286-4D2D-A6F2-63AA548154A6}" type="presParOf" srcId="{335AED07-467B-47AD-AC83-E924605B3A1F}" destId="{61A41F36-7094-4062-B673-7BA1E0C27F41}" srcOrd="2" destOrd="0" presId="urn:microsoft.com/office/officeart/2005/8/layout/vList5"/>
    <dgm:cxn modelId="{1D150017-EBF2-48FB-BF3A-B397C8959DE7}" type="presParOf" srcId="{61A41F36-7094-4062-B673-7BA1E0C27F41}" destId="{711ED53B-CDCF-4F9B-8186-D2BD332A6226}" srcOrd="0" destOrd="0" presId="urn:microsoft.com/office/officeart/2005/8/layout/vList5"/>
    <dgm:cxn modelId="{1F78AC8A-007D-4BC4-A393-FB57C50C58BD}" type="presParOf" srcId="{61A41F36-7094-4062-B673-7BA1E0C27F41}" destId="{97E78E84-00A0-462F-A282-CD06720ED6AE}" srcOrd="1" destOrd="0" presId="urn:microsoft.com/office/officeart/2005/8/layout/vList5"/>
    <dgm:cxn modelId="{180D6C1B-D4E5-4741-9117-8B5CB69E10B6}" type="presParOf" srcId="{335AED07-467B-47AD-AC83-E924605B3A1F}" destId="{651F0879-40D8-4E3B-BBD0-063980BA8556}" srcOrd="3" destOrd="0" presId="urn:microsoft.com/office/officeart/2005/8/layout/vList5"/>
    <dgm:cxn modelId="{BCECA5AA-7B7D-4426-9B55-9E152FCD474A}" type="presParOf" srcId="{335AED07-467B-47AD-AC83-E924605B3A1F}" destId="{F6BCA795-3043-4170-816D-DCE5158AD490}" srcOrd="4" destOrd="0" presId="urn:microsoft.com/office/officeart/2005/8/layout/vList5"/>
    <dgm:cxn modelId="{4B2965FB-3C3A-42DD-8276-2A435D5A5238}" type="presParOf" srcId="{F6BCA795-3043-4170-816D-DCE5158AD490}" destId="{F603ABF5-4B05-421E-B962-B4D2A3820B81}" srcOrd="0" destOrd="0" presId="urn:microsoft.com/office/officeart/2005/8/layout/vList5"/>
    <dgm:cxn modelId="{1740A84D-9AF6-4324-BAB0-914E5B6C5B2F}" type="presParOf" srcId="{F6BCA795-3043-4170-816D-DCE5158AD490}" destId="{618CAC11-7D62-434B-B270-B6C50E21E3A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06D52-4DBD-42ED-A1D9-04831D0FC957}">
      <dsp:nvSpPr>
        <dsp:cNvPr id="0" name=""/>
        <dsp:cNvSpPr/>
      </dsp:nvSpPr>
      <dsp:spPr>
        <a:xfrm>
          <a:off x="4251227" y="1920081"/>
          <a:ext cx="1254946" cy="92891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ES" sz="1600" kern="1200" dirty="0">
              <a:effectLst>
                <a:outerShdw blurRad="38100" dist="38100" dir="2700000" algn="tl">
                  <a:srgbClr val="000000">
                    <a:alpha val="43137"/>
                  </a:srgbClr>
                </a:outerShdw>
              </a:effectLst>
            </a:rPr>
            <a:t>QUIEN LO DECLARA</a:t>
          </a:r>
          <a:endParaRPr lang="es-CR" sz="1600" kern="1200" dirty="0">
            <a:effectLst>
              <a:outerShdw blurRad="38100" dist="38100" dir="2700000" algn="tl">
                <a:srgbClr val="000000">
                  <a:alpha val="43137"/>
                </a:srgbClr>
              </a:outerShdw>
            </a:effectLst>
          </a:endParaRPr>
        </a:p>
      </dsp:txBody>
      <dsp:txXfrm>
        <a:off x="4296573" y="1965427"/>
        <a:ext cx="1164254" cy="838227"/>
      </dsp:txXfrm>
    </dsp:sp>
    <dsp:sp modelId="{2AA53B71-2AA6-4DB8-BAB3-C940266C4AFF}">
      <dsp:nvSpPr>
        <dsp:cNvPr id="0" name=""/>
        <dsp:cNvSpPr/>
      </dsp:nvSpPr>
      <dsp:spPr>
        <a:xfrm rot="16124523">
          <a:off x="4614195" y="1671298"/>
          <a:ext cx="497685" cy="0"/>
        </a:xfrm>
        <a:custGeom>
          <a:avLst/>
          <a:gdLst/>
          <a:ahLst/>
          <a:cxnLst/>
          <a:rect l="0" t="0" r="0" b="0"/>
          <a:pathLst>
            <a:path>
              <a:moveTo>
                <a:pt x="0" y="0"/>
              </a:moveTo>
              <a:lnTo>
                <a:pt x="497685"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3BB199-BFC5-4297-84F1-D2583C64C195}">
      <dsp:nvSpPr>
        <dsp:cNvPr id="0" name=""/>
        <dsp:cNvSpPr/>
      </dsp:nvSpPr>
      <dsp:spPr>
        <a:xfrm>
          <a:off x="2030067" y="311605"/>
          <a:ext cx="5630622" cy="111090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s-ES" sz="2800" b="1" kern="1200" dirty="0">
              <a:effectLst>
                <a:outerShdw blurRad="38100" dist="38100" dir="2700000" algn="tl">
                  <a:srgbClr val="000000">
                    <a:alpha val="43137"/>
                  </a:srgbClr>
                </a:outerShdw>
              </a:effectLst>
            </a:rPr>
            <a:t>CONSERVA NACIONALIDAD EXTRANJERA</a:t>
          </a:r>
          <a:endParaRPr lang="es-CR" sz="2800" b="1" kern="1200" dirty="0">
            <a:effectLst>
              <a:outerShdw blurRad="38100" dist="38100" dir="2700000" algn="tl">
                <a:srgbClr val="000000">
                  <a:alpha val="43137"/>
                </a:srgbClr>
              </a:outerShdw>
            </a:effectLst>
          </a:endParaRPr>
        </a:p>
      </dsp:txBody>
      <dsp:txXfrm>
        <a:off x="2084297" y="365835"/>
        <a:ext cx="5522162" cy="1002449"/>
      </dsp:txXfrm>
    </dsp:sp>
    <dsp:sp modelId="{12282B0E-D862-4123-9574-C2832074F677}">
      <dsp:nvSpPr>
        <dsp:cNvPr id="0" name=""/>
        <dsp:cNvSpPr/>
      </dsp:nvSpPr>
      <dsp:spPr>
        <a:xfrm rot="2612364">
          <a:off x="5106112" y="3503432"/>
          <a:ext cx="1900060" cy="0"/>
        </a:xfrm>
        <a:custGeom>
          <a:avLst/>
          <a:gdLst/>
          <a:ahLst/>
          <a:cxnLst/>
          <a:rect l="0" t="0" r="0" b="0"/>
          <a:pathLst>
            <a:path>
              <a:moveTo>
                <a:pt x="0" y="0"/>
              </a:moveTo>
              <a:lnTo>
                <a:pt x="1900060"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502A86-099E-4B37-84D8-6DC79D465D30}">
      <dsp:nvSpPr>
        <dsp:cNvPr id="0" name=""/>
        <dsp:cNvSpPr/>
      </dsp:nvSpPr>
      <dsp:spPr>
        <a:xfrm>
          <a:off x="5901149" y="4157863"/>
          <a:ext cx="2772930" cy="103160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ES" sz="1800" kern="1200" dirty="0">
              <a:effectLst>
                <a:outerShdw blurRad="38100" dist="38100" dir="2700000" algn="tl">
                  <a:srgbClr val="000000">
                    <a:alpha val="43137"/>
                  </a:srgbClr>
                </a:outerShdw>
              </a:effectLst>
            </a:rPr>
            <a:t>18-25 AÑOS </a:t>
          </a:r>
        </a:p>
        <a:p>
          <a:pPr marL="0" lvl="0" indent="0" algn="ctr" defTabSz="800100">
            <a:lnSpc>
              <a:spcPct val="90000"/>
            </a:lnSpc>
            <a:spcBef>
              <a:spcPct val="0"/>
            </a:spcBef>
            <a:spcAft>
              <a:spcPct val="35000"/>
            </a:spcAft>
            <a:buNone/>
          </a:pPr>
          <a:r>
            <a:rPr lang="es-ES" sz="1800" kern="1200" dirty="0">
              <a:effectLst>
                <a:outerShdw blurRad="38100" dist="38100" dir="2700000" algn="tl">
                  <a:srgbClr val="000000">
                    <a:alpha val="43137"/>
                  </a:srgbClr>
                </a:outerShdw>
              </a:effectLst>
            </a:rPr>
            <a:t>INTERESADO</a:t>
          </a:r>
          <a:endParaRPr lang="es-CR" sz="1800" kern="1200" dirty="0">
            <a:effectLst>
              <a:outerShdw blurRad="38100" dist="38100" dir="2700000" algn="tl">
                <a:srgbClr val="000000">
                  <a:alpha val="43137"/>
                </a:srgbClr>
              </a:outerShdw>
            </a:effectLst>
          </a:endParaRPr>
        </a:p>
      </dsp:txBody>
      <dsp:txXfrm>
        <a:off x="5951508" y="4208222"/>
        <a:ext cx="2672212" cy="930883"/>
      </dsp:txXfrm>
    </dsp:sp>
    <dsp:sp modelId="{6B018C3A-86B5-449A-9912-3D219DB5F560}">
      <dsp:nvSpPr>
        <dsp:cNvPr id="0" name=""/>
        <dsp:cNvSpPr/>
      </dsp:nvSpPr>
      <dsp:spPr>
        <a:xfrm rot="8051361">
          <a:off x="2874044" y="3505249"/>
          <a:ext cx="1830438" cy="0"/>
        </a:xfrm>
        <a:custGeom>
          <a:avLst/>
          <a:gdLst/>
          <a:ahLst/>
          <a:cxnLst/>
          <a:rect l="0" t="0" r="0" b="0"/>
          <a:pathLst>
            <a:path>
              <a:moveTo>
                <a:pt x="0" y="0"/>
              </a:moveTo>
              <a:lnTo>
                <a:pt x="1830438"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3FEF03-860C-423E-B34C-3BB620B1A03E}">
      <dsp:nvSpPr>
        <dsp:cNvPr id="0" name=""/>
        <dsp:cNvSpPr/>
      </dsp:nvSpPr>
      <dsp:spPr>
        <a:xfrm>
          <a:off x="1138086" y="4161498"/>
          <a:ext cx="3002077" cy="105380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s-ES" sz="1800" kern="1200" dirty="0">
              <a:effectLst>
                <a:outerShdw blurRad="38100" dist="38100" dir="2700000" algn="tl">
                  <a:srgbClr val="000000">
                    <a:alpha val="43137"/>
                  </a:srgbClr>
                </a:outerShdw>
              </a:effectLst>
            </a:rPr>
            <a:t>0-17 AÑOS </a:t>
          </a:r>
        </a:p>
        <a:p>
          <a:pPr marL="0" lvl="0" indent="0" algn="ctr" defTabSz="800100">
            <a:lnSpc>
              <a:spcPct val="90000"/>
            </a:lnSpc>
            <a:spcBef>
              <a:spcPct val="0"/>
            </a:spcBef>
            <a:spcAft>
              <a:spcPct val="35000"/>
            </a:spcAft>
            <a:buNone/>
          </a:pPr>
          <a:r>
            <a:rPr lang="es-ES" sz="1800" kern="1200" dirty="0">
              <a:effectLst>
                <a:outerShdw blurRad="38100" dist="38100" dir="2700000" algn="tl">
                  <a:srgbClr val="000000">
                    <a:alpha val="43137"/>
                  </a:srgbClr>
                </a:outerShdw>
              </a:effectLst>
            </a:rPr>
            <a:t>PADRE O MADRE COSTARRICENSE</a:t>
          </a:r>
          <a:endParaRPr lang="es-CR" sz="1800" kern="1200" dirty="0">
            <a:effectLst>
              <a:outerShdw blurRad="38100" dist="38100" dir="2700000" algn="tl">
                <a:srgbClr val="000000">
                  <a:alpha val="43137"/>
                </a:srgbClr>
              </a:outerShdw>
            </a:effectLst>
          </a:endParaRPr>
        </a:p>
      </dsp:txBody>
      <dsp:txXfrm>
        <a:off x="1189529" y="4212941"/>
        <a:ext cx="2899191" cy="9509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C369B-B9E2-4CA4-A4DF-10A5552D2A66}">
      <dsp:nvSpPr>
        <dsp:cNvPr id="0" name=""/>
        <dsp:cNvSpPr/>
      </dsp:nvSpPr>
      <dsp:spPr>
        <a:xfrm rot="1483173">
          <a:off x="6135987" y="1807380"/>
          <a:ext cx="2208106" cy="0"/>
        </a:xfrm>
        <a:custGeom>
          <a:avLst/>
          <a:gdLst/>
          <a:ahLst/>
          <a:cxnLst/>
          <a:rect l="0" t="0" r="0" b="0"/>
          <a:pathLst>
            <a:path>
              <a:moveTo>
                <a:pt x="0" y="0"/>
              </a:moveTo>
              <a:lnTo>
                <a:pt x="2208106"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751636-5B81-4C9B-9505-7ACF0ADEF974}">
      <dsp:nvSpPr>
        <dsp:cNvPr id="0" name=""/>
        <dsp:cNvSpPr/>
      </dsp:nvSpPr>
      <dsp:spPr>
        <a:xfrm rot="5329568">
          <a:off x="4713237" y="1784662"/>
          <a:ext cx="878126" cy="0"/>
        </a:xfrm>
        <a:custGeom>
          <a:avLst/>
          <a:gdLst/>
          <a:ahLst/>
          <a:cxnLst/>
          <a:rect l="0" t="0" r="0" b="0"/>
          <a:pathLst>
            <a:path>
              <a:moveTo>
                <a:pt x="0" y="0"/>
              </a:moveTo>
              <a:lnTo>
                <a:pt x="878126"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58C5CF-8ED7-4AB9-B21D-CF51EBA473A8}">
      <dsp:nvSpPr>
        <dsp:cNvPr id="0" name=""/>
        <dsp:cNvSpPr/>
      </dsp:nvSpPr>
      <dsp:spPr>
        <a:xfrm rot="9244304">
          <a:off x="2054056" y="1813755"/>
          <a:ext cx="2140966" cy="0"/>
        </a:xfrm>
        <a:custGeom>
          <a:avLst/>
          <a:gdLst/>
          <a:ahLst/>
          <a:cxnLst/>
          <a:rect l="0" t="0" r="0" b="0"/>
          <a:pathLst>
            <a:path>
              <a:moveTo>
                <a:pt x="0" y="0"/>
              </a:moveTo>
              <a:lnTo>
                <a:pt x="2140966" y="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A144C9-A4A9-45B4-8293-9B58D3BB37F6}">
      <dsp:nvSpPr>
        <dsp:cNvPr id="0" name=""/>
        <dsp:cNvSpPr/>
      </dsp:nvSpPr>
      <dsp:spPr>
        <a:xfrm>
          <a:off x="3801826" y="328966"/>
          <a:ext cx="2662125" cy="10167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alpha val="43137"/>
                  </a:srgbClr>
                </a:outerShdw>
              </a:effectLst>
              <a:latin typeface="+mn-lt"/>
            </a:rPr>
            <a:t>ESTUDIO DE NACIMIENTO</a:t>
          </a:r>
          <a:endParaRPr lang="es-CR" sz="2400" b="1" kern="1200" dirty="0">
            <a:effectLst>
              <a:outerShdw blurRad="38100" dist="38100" dir="2700000" algn="tl">
                <a:srgbClr val="000000">
                  <a:alpha val="43137"/>
                </a:srgbClr>
              </a:outerShdw>
            </a:effectLst>
            <a:latin typeface="+mn-lt"/>
          </a:endParaRPr>
        </a:p>
      </dsp:txBody>
      <dsp:txXfrm>
        <a:off x="3851458" y="378598"/>
        <a:ext cx="2562861" cy="917461"/>
      </dsp:txXfrm>
    </dsp:sp>
    <dsp:sp modelId="{ECAA384C-3AEB-4683-8077-B1848E2E0041}">
      <dsp:nvSpPr>
        <dsp:cNvPr id="0" name=""/>
        <dsp:cNvSpPr/>
      </dsp:nvSpPr>
      <dsp:spPr>
        <a:xfrm>
          <a:off x="483908" y="2281819"/>
          <a:ext cx="2072947" cy="62370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ES" sz="1600" kern="1200" dirty="0">
              <a:effectLst>
                <a:outerShdw blurRad="38100" dist="38100" dir="2700000" algn="tl">
                  <a:srgbClr val="000000">
                    <a:alpha val="43137"/>
                  </a:srgbClr>
                </a:outerShdw>
              </a:effectLst>
              <a:latin typeface="+mn-lt"/>
            </a:rPr>
            <a:t>0-25 AÑOS</a:t>
          </a:r>
          <a:endParaRPr lang="es-CR" sz="1600" kern="1200" dirty="0">
            <a:effectLst>
              <a:outerShdw blurRad="38100" dist="38100" dir="2700000" algn="tl">
                <a:srgbClr val="000000">
                  <a:alpha val="43137"/>
                </a:srgbClr>
              </a:outerShdw>
            </a:effectLst>
            <a:latin typeface="+mn-lt"/>
          </a:endParaRPr>
        </a:p>
      </dsp:txBody>
      <dsp:txXfrm>
        <a:off x="514355" y="2312266"/>
        <a:ext cx="2012053" cy="562809"/>
      </dsp:txXfrm>
    </dsp:sp>
    <dsp:sp modelId="{A107A1B3-06A2-4AF0-9629-3C117A1F74F1}">
      <dsp:nvSpPr>
        <dsp:cNvPr id="0" name=""/>
        <dsp:cNvSpPr/>
      </dsp:nvSpPr>
      <dsp:spPr>
        <a:xfrm rot="5336820">
          <a:off x="891535" y="3551872"/>
          <a:ext cx="1292918" cy="0"/>
        </a:xfrm>
        <a:custGeom>
          <a:avLst/>
          <a:gdLst/>
          <a:ahLst/>
          <a:cxnLst/>
          <a:rect l="0" t="0" r="0" b="0"/>
          <a:pathLst>
            <a:path>
              <a:moveTo>
                <a:pt x="0" y="0"/>
              </a:moveTo>
              <a:lnTo>
                <a:pt x="1292918" y="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E378AE-3C0E-4963-B250-CBD5FCE8571D}">
      <dsp:nvSpPr>
        <dsp:cNvPr id="0" name=""/>
        <dsp:cNvSpPr/>
      </dsp:nvSpPr>
      <dsp:spPr>
        <a:xfrm>
          <a:off x="0" y="4198222"/>
          <a:ext cx="3117202" cy="94959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ES" sz="1400" kern="1200" dirty="0">
              <a:effectLst>
                <a:outerShdw blurRad="38100" dist="38100" dir="2700000" algn="tl">
                  <a:srgbClr val="000000">
                    <a:alpha val="43137"/>
                  </a:srgbClr>
                </a:outerShdw>
              </a:effectLst>
              <a:latin typeface="+mn-lt"/>
            </a:rPr>
            <a:t>NO CUMPLE CON EL ART.13 C.P</a:t>
          </a:r>
        </a:p>
        <a:p>
          <a:pPr marL="0" lvl="0" indent="0" algn="ctr" defTabSz="622300">
            <a:lnSpc>
              <a:spcPct val="90000"/>
            </a:lnSpc>
            <a:spcBef>
              <a:spcPct val="0"/>
            </a:spcBef>
            <a:spcAft>
              <a:spcPct val="35000"/>
            </a:spcAft>
            <a:buNone/>
          </a:pPr>
          <a:r>
            <a:rPr lang="es-ES" sz="1400" kern="1200" dirty="0">
              <a:effectLst>
                <a:outerShdw blurRad="38100" dist="38100" dir="2700000" algn="tl">
                  <a:srgbClr val="000000">
                    <a:alpha val="43137"/>
                  </a:srgbClr>
                </a:outerShdw>
              </a:effectLst>
              <a:latin typeface="+mn-lt"/>
            </a:rPr>
            <a:t>DEBE REALIZAR TRAMITE DE OPCION DE NACIONALIDAD</a:t>
          </a:r>
          <a:endParaRPr lang="es-CR" sz="1400" kern="1200" dirty="0">
            <a:effectLst>
              <a:outerShdw blurRad="38100" dist="38100" dir="2700000" algn="tl">
                <a:srgbClr val="000000">
                  <a:alpha val="43137"/>
                </a:srgbClr>
              </a:outerShdw>
            </a:effectLst>
            <a:latin typeface="+mn-lt"/>
          </a:endParaRPr>
        </a:p>
      </dsp:txBody>
      <dsp:txXfrm>
        <a:off x="46355" y="4244577"/>
        <a:ext cx="3024492" cy="856886"/>
      </dsp:txXfrm>
    </dsp:sp>
    <dsp:sp modelId="{53CADD95-041E-4D20-852F-40F123B3678C}">
      <dsp:nvSpPr>
        <dsp:cNvPr id="0" name=""/>
        <dsp:cNvSpPr/>
      </dsp:nvSpPr>
      <dsp:spPr>
        <a:xfrm>
          <a:off x="3952318" y="2223633"/>
          <a:ext cx="2431749" cy="67324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ES" sz="1600" kern="1200" dirty="0">
              <a:effectLst>
                <a:outerShdw blurRad="38100" dist="38100" dir="2700000" algn="tl">
                  <a:srgbClr val="000000">
                    <a:alpha val="43137"/>
                  </a:srgbClr>
                </a:outerShdw>
              </a:effectLst>
              <a:latin typeface="+mn-lt"/>
            </a:rPr>
            <a:t>26 AÑOS-EN ADELANTE</a:t>
          </a:r>
          <a:endParaRPr lang="es-CR" sz="1600" kern="1200" dirty="0">
            <a:effectLst>
              <a:outerShdw blurRad="38100" dist="38100" dir="2700000" algn="tl">
                <a:srgbClr val="000000">
                  <a:alpha val="43137"/>
                </a:srgbClr>
              </a:outerShdw>
            </a:effectLst>
            <a:latin typeface="+mn-lt"/>
          </a:endParaRPr>
        </a:p>
      </dsp:txBody>
      <dsp:txXfrm>
        <a:off x="3985183" y="2256498"/>
        <a:ext cx="2366019" cy="607519"/>
      </dsp:txXfrm>
    </dsp:sp>
    <dsp:sp modelId="{99F151DA-0392-43DB-877F-DA7FD9241C5D}">
      <dsp:nvSpPr>
        <dsp:cNvPr id="0" name=""/>
        <dsp:cNvSpPr/>
      </dsp:nvSpPr>
      <dsp:spPr>
        <a:xfrm rot="5404250">
          <a:off x="4490213" y="3573609"/>
          <a:ext cx="1353453" cy="0"/>
        </a:xfrm>
        <a:custGeom>
          <a:avLst/>
          <a:gdLst/>
          <a:ahLst/>
          <a:cxnLst/>
          <a:rect l="0" t="0" r="0" b="0"/>
          <a:pathLst>
            <a:path>
              <a:moveTo>
                <a:pt x="0" y="0"/>
              </a:moveTo>
              <a:lnTo>
                <a:pt x="1353453" y="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9FE932-124A-47B6-925A-27EB7E9B6EF1}">
      <dsp:nvSpPr>
        <dsp:cNvPr id="0" name=""/>
        <dsp:cNvSpPr/>
      </dsp:nvSpPr>
      <dsp:spPr>
        <a:xfrm>
          <a:off x="3635214" y="4250335"/>
          <a:ext cx="3060653" cy="91008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ES" sz="1400" kern="1200" dirty="0">
              <a:effectLst>
                <a:outerShdw blurRad="38100" dist="38100" dir="2700000" algn="tl">
                  <a:srgbClr val="000000">
                    <a:alpha val="43137"/>
                  </a:srgbClr>
                </a:outerShdw>
              </a:effectLst>
              <a:latin typeface="+mn-lt"/>
            </a:rPr>
            <a:t>NO CUMPLE CON EL ART.13 C.P</a:t>
          </a:r>
        </a:p>
        <a:p>
          <a:pPr marL="0" lvl="0" indent="0" algn="ctr" defTabSz="622300">
            <a:lnSpc>
              <a:spcPct val="90000"/>
            </a:lnSpc>
            <a:spcBef>
              <a:spcPct val="0"/>
            </a:spcBef>
            <a:spcAft>
              <a:spcPct val="35000"/>
            </a:spcAft>
            <a:buNone/>
          </a:pPr>
          <a:r>
            <a:rPr lang="es-ES" sz="1400" kern="1200" dirty="0">
              <a:effectLst>
                <a:outerShdw blurRad="38100" dist="38100" dir="2700000" algn="tl">
                  <a:srgbClr val="000000">
                    <a:alpha val="43137"/>
                  </a:srgbClr>
                </a:outerShdw>
              </a:effectLst>
              <a:latin typeface="+mn-lt"/>
            </a:rPr>
            <a:t>DEBE REALIZAR TRAMITE DE NATURALIZACION LEY </a:t>
          </a:r>
          <a:r>
            <a:rPr lang="es-ES" sz="1400" kern="1200" dirty="0" err="1">
              <a:effectLst>
                <a:outerShdw blurRad="38100" dist="38100" dir="2700000" algn="tl">
                  <a:srgbClr val="000000">
                    <a:alpha val="43137"/>
                  </a:srgbClr>
                </a:outerShdw>
              </a:effectLst>
              <a:latin typeface="+mn-lt"/>
            </a:rPr>
            <a:t>N°</a:t>
          </a:r>
          <a:r>
            <a:rPr lang="es-ES" sz="1400" kern="1200" dirty="0">
              <a:effectLst>
                <a:outerShdw blurRad="38100" dist="38100" dir="2700000" algn="tl">
                  <a:srgbClr val="000000">
                    <a:alpha val="43137"/>
                  </a:srgbClr>
                </a:outerShdw>
              </a:effectLst>
              <a:latin typeface="+mn-lt"/>
            </a:rPr>
            <a:t> 1902 </a:t>
          </a:r>
          <a:r>
            <a:rPr lang="es-ES" sz="1400" kern="1200" dirty="0" err="1">
              <a:effectLst>
                <a:outerShdw blurRad="38100" dist="38100" dir="2700000" algn="tl">
                  <a:srgbClr val="000000">
                    <a:alpha val="43137"/>
                  </a:srgbClr>
                </a:outerShdw>
              </a:effectLst>
              <a:latin typeface="+mn-lt"/>
            </a:rPr>
            <a:t>Ó</a:t>
          </a:r>
          <a:r>
            <a:rPr lang="es-ES" sz="1400" kern="1200" dirty="0">
              <a:effectLst>
                <a:outerShdw blurRad="38100" dist="38100" dir="2700000" algn="tl">
                  <a:srgbClr val="000000">
                    <a:alpha val="43137"/>
                  </a:srgbClr>
                </a:outerShdw>
              </a:effectLst>
              <a:latin typeface="+mn-lt"/>
            </a:rPr>
            <a:t> 1916</a:t>
          </a:r>
          <a:endParaRPr lang="es-CR" sz="1400" kern="1200" dirty="0">
            <a:effectLst>
              <a:outerShdw blurRad="38100" dist="38100" dir="2700000" algn="tl">
                <a:srgbClr val="000000">
                  <a:alpha val="43137"/>
                </a:srgbClr>
              </a:outerShdw>
            </a:effectLst>
            <a:latin typeface="+mn-lt"/>
          </a:endParaRPr>
        </a:p>
      </dsp:txBody>
      <dsp:txXfrm>
        <a:off x="3679641" y="4294762"/>
        <a:ext cx="2971799" cy="821230"/>
      </dsp:txXfrm>
    </dsp:sp>
    <dsp:sp modelId="{AB2C5A09-6885-4B3C-ABF1-89116154A198}">
      <dsp:nvSpPr>
        <dsp:cNvPr id="0" name=""/>
        <dsp:cNvSpPr/>
      </dsp:nvSpPr>
      <dsp:spPr>
        <a:xfrm>
          <a:off x="7651180" y="2269070"/>
          <a:ext cx="2547187" cy="6277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ES" sz="1600" kern="1200" dirty="0">
              <a:effectLst>
                <a:outerShdw blurRad="38100" dist="38100" dir="2700000" algn="tl">
                  <a:srgbClr val="000000">
                    <a:alpha val="43137"/>
                  </a:srgbClr>
                </a:outerShdw>
              </a:effectLst>
              <a:latin typeface="+mn-lt"/>
            </a:rPr>
            <a:t>CUMPLE CON EL </a:t>
          </a:r>
        </a:p>
        <a:p>
          <a:pPr marL="0" lvl="0" indent="0" algn="ctr" defTabSz="711200">
            <a:lnSpc>
              <a:spcPct val="90000"/>
            </a:lnSpc>
            <a:spcBef>
              <a:spcPct val="0"/>
            </a:spcBef>
            <a:spcAft>
              <a:spcPct val="35000"/>
            </a:spcAft>
            <a:buNone/>
          </a:pPr>
          <a:r>
            <a:rPr lang="es-ES" sz="1600" kern="1200" dirty="0">
              <a:effectLst>
                <a:outerShdw blurRad="38100" dist="38100" dir="2700000" algn="tl">
                  <a:srgbClr val="000000">
                    <a:alpha val="43137"/>
                  </a:srgbClr>
                </a:outerShdw>
              </a:effectLst>
              <a:latin typeface="+mn-lt"/>
            </a:rPr>
            <a:t>ART.13 C.P</a:t>
          </a:r>
          <a:endParaRPr lang="es-CR" sz="1600" kern="1200" dirty="0">
            <a:effectLst>
              <a:outerShdw blurRad="38100" dist="38100" dir="2700000" algn="tl">
                <a:srgbClr val="000000">
                  <a:alpha val="43137"/>
                </a:srgbClr>
              </a:outerShdw>
            </a:effectLst>
            <a:latin typeface="+mn-lt"/>
          </a:endParaRPr>
        </a:p>
      </dsp:txBody>
      <dsp:txXfrm>
        <a:off x="7681826" y="2299716"/>
        <a:ext cx="2485895" cy="566503"/>
      </dsp:txXfrm>
    </dsp:sp>
    <dsp:sp modelId="{22AC4277-8EFB-4376-BD87-550450C7BFC5}">
      <dsp:nvSpPr>
        <dsp:cNvPr id="0" name=""/>
        <dsp:cNvSpPr/>
      </dsp:nvSpPr>
      <dsp:spPr>
        <a:xfrm rot="5326353">
          <a:off x="8285664" y="3556687"/>
          <a:ext cx="1319945" cy="0"/>
        </a:xfrm>
        <a:custGeom>
          <a:avLst/>
          <a:gdLst/>
          <a:ahLst/>
          <a:cxnLst/>
          <a:rect l="0" t="0" r="0" b="0"/>
          <a:pathLst>
            <a:path>
              <a:moveTo>
                <a:pt x="0" y="0"/>
              </a:moveTo>
              <a:lnTo>
                <a:pt x="1319945" y="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B38F69-79EE-46B1-A38D-82B4264939D1}">
      <dsp:nvSpPr>
        <dsp:cNvPr id="0" name=""/>
        <dsp:cNvSpPr/>
      </dsp:nvSpPr>
      <dsp:spPr>
        <a:xfrm>
          <a:off x="7575441" y="4216508"/>
          <a:ext cx="2787062" cy="85858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s-ES" sz="1400" kern="1200" dirty="0">
              <a:effectLst>
                <a:outerShdw blurRad="38100" dist="38100" dir="2700000" algn="tl">
                  <a:srgbClr val="000000">
                    <a:alpha val="43137"/>
                  </a:srgbClr>
                </a:outerShdw>
              </a:effectLst>
              <a:latin typeface="+mn-lt"/>
            </a:rPr>
            <a:t>DEBE REALIZAR </a:t>
          </a:r>
        </a:p>
        <a:p>
          <a:pPr marL="0" lvl="0" indent="0" algn="ctr" defTabSz="622300">
            <a:lnSpc>
              <a:spcPct val="90000"/>
            </a:lnSpc>
            <a:spcBef>
              <a:spcPct val="0"/>
            </a:spcBef>
            <a:spcAft>
              <a:spcPct val="35000"/>
            </a:spcAft>
            <a:buNone/>
          </a:pPr>
          <a:r>
            <a:rPr lang="es-ES" sz="1400" kern="1200" dirty="0">
              <a:effectLst>
                <a:outerShdw blurRad="38100" dist="38100" dir="2700000" algn="tl">
                  <a:srgbClr val="000000">
                    <a:alpha val="43137"/>
                  </a:srgbClr>
                </a:outerShdw>
              </a:effectLst>
              <a:latin typeface="+mn-lt"/>
            </a:rPr>
            <a:t>SOLICITUD CEDULAR PARA DESBLOQUEAR EL TRAMITE</a:t>
          </a:r>
          <a:endParaRPr lang="es-CR" sz="1400" kern="1200" dirty="0">
            <a:effectLst>
              <a:outerShdw blurRad="38100" dist="38100" dir="2700000" algn="tl">
                <a:srgbClr val="000000">
                  <a:alpha val="43137"/>
                </a:srgbClr>
              </a:outerShdw>
            </a:effectLst>
            <a:latin typeface="+mn-lt"/>
          </a:endParaRPr>
        </a:p>
      </dsp:txBody>
      <dsp:txXfrm>
        <a:off x="7617353" y="4258420"/>
        <a:ext cx="2703238" cy="7747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CBFCD-5E76-4922-B36C-EFC7D66BD351}">
      <dsp:nvSpPr>
        <dsp:cNvPr id="0" name=""/>
        <dsp:cNvSpPr/>
      </dsp:nvSpPr>
      <dsp:spPr>
        <a:xfrm>
          <a:off x="3152" y="0"/>
          <a:ext cx="6449930" cy="187841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s-ES" sz="3500" b="1" kern="1200" dirty="0"/>
            <a:t>EJEMPLO DE COMO LLENAR LOS FORMULARIO DE SOLICITUD CEDULAR</a:t>
          </a:r>
          <a:endParaRPr lang="es-CR" sz="3500" kern="1200" dirty="0"/>
        </a:p>
      </dsp:txBody>
      <dsp:txXfrm>
        <a:off x="58169" y="55017"/>
        <a:ext cx="6339896" cy="17683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CCBFCD-5E76-4922-B36C-EFC7D66BD351}">
      <dsp:nvSpPr>
        <dsp:cNvPr id="0" name=""/>
        <dsp:cNvSpPr/>
      </dsp:nvSpPr>
      <dsp:spPr>
        <a:xfrm>
          <a:off x="2465" y="0"/>
          <a:ext cx="5043878" cy="104792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b="1" kern="1200" dirty="0"/>
            <a:t>EJEMPLO DE LAS INCONSISTENCIAS MÁS COMUNES DEL FORMULARIO DE SOLICITUD CEDULAR</a:t>
          </a:r>
          <a:endParaRPr lang="es-CR" sz="1900" kern="1200" dirty="0"/>
        </a:p>
      </dsp:txBody>
      <dsp:txXfrm>
        <a:off x="33158" y="30693"/>
        <a:ext cx="4982492" cy="9865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D5A9-C689-4434-AC82-9DDF7584FA92}">
      <dsp:nvSpPr>
        <dsp:cNvPr id="0" name=""/>
        <dsp:cNvSpPr/>
      </dsp:nvSpPr>
      <dsp:spPr>
        <a:xfrm>
          <a:off x="11572" y="762"/>
          <a:ext cx="6195358" cy="2047193"/>
        </a:xfrm>
        <a:prstGeom prst="rect">
          <a:avLst/>
        </a:prstGeom>
        <a:noFill/>
        <a:ln w="57150">
          <a:solidFill>
            <a:schemeClr val="accent4">
              <a:lumMod val="50000"/>
            </a:schemeClr>
          </a:solidFill>
        </a:ln>
        <a:effectLst/>
        <a:scene3d>
          <a:camera prst="orthographicFront"/>
          <a:lightRig rig="flat" dir="t"/>
        </a:scene3d>
        <a:sp3d prstMaterial="plastic">
          <a:bevelT w="120900" h="88900" prst="angle"/>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1"/>
              </a:solidFill>
            </a:rPr>
            <a:t>Lic. Nestor Cordero López</a:t>
          </a:r>
        </a:p>
        <a:p>
          <a:pPr marL="0" lvl="0" indent="0" algn="just" defTabSz="622300">
            <a:lnSpc>
              <a:spcPct val="90000"/>
            </a:lnSpc>
            <a:spcBef>
              <a:spcPct val="0"/>
            </a:spcBef>
            <a:spcAft>
              <a:spcPct val="35000"/>
            </a:spcAft>
            <a:buNone/>
          </a:pPr>
          <a:r>
            <a:rPr lang="es-ES" sz="1400" b="1" kern="1200" dirty="0">
              <a:solidFill>
                <a:schemeClr val="tx1"/>
              </a:solidFill>
            </a:rPr>
            <a:t>Sección Documentos de Identidad / Atención de Consulados </a:t>
          </a:r>
        </a:p>
        <a:p>
          <a:pPr marL="0" lvl="0" indent="0" algn="just" defTabSz="622300">
            <a:lnSpc>
              <a:spcPct val="90000"/>
            </a:lnSpc>
            <a:spcBef>
              <a:spcPct val="0"/>
            </a:spcBef>
            <a:spcAft>
              <a:spcPct val="35000"/>
            </a:spcAft>
            <a:buNone/>
          </a:pPr>
          <a:r>
            <a:rPr lang="es-CR" sz="1300" b="1" kern="1200" dirty="0">
              <a:solidFill>
                <a:schemeClr val="tx1"/>
              </a:solidFill>
            </a:rPr>
            <a:t>Dirección:</a:t>
          </a:r>
          <a:r>
            <a:rPr lang="es-CR" sz="1300" kern="1200" dirty="0">
              <a:solidFill>
                <a:schemeClr val="tx1"/>
              </a:solidFill>
            </a:rPr>
            <a:t> Tribunal Supremo de Elecciones, calle 15, Aves. 1-3, San José, costado</a:t>
          </a:r>
        </a:p>
        <a:p>
          <a:pPr marL="0" lvl="0" indent="0" algn="just" defTabSz="622300">
            <a:lnSpc>
              <a:spcPct val="90000"/>
            </a:lnSpc>
            <a:spcBef>
              <a:spcPct val="0"/>
            </a:spcBef>
            <a:spcAft>
              <a:spcPct val="35000"/>
            </a:spcAft>
            <a:buNone/>
          </a:pPr>
          <a:r>
            <a:rPr lang="es-CR" sz="1300" kern="1200" dirty="0">
              <a:solidFill>
                <a:schemeClr val="tx1"/>
              </a:solidFill>
            </a:rPr>
            <a:t>	      oeste del Parque Nacional, San José, Carmen, Costa Rica. </a:t>
          </a:r>
        </a:p>
        <a:p>
          <a:pPr marL="0" lvl="0" indent="0" algn="just" defTabSz="622300">
            <a:lnSpc>
              <a:spcPct val="90000"/>
            </a:lnSpc>
            <a:spcBef>
              <a:spcPct val="0"/>
            </a:spcBef>
            <a:spcAft>
              <a:spcPct val="35000"/>
            </a:spcAft>
            <a:buNone/>
          </a:pPr>
          <a:r>
            <a:rPr lang="es-CR" sz="1300" b="1" kern="1200" dirty="0">
              <a:solidFill>
                <a:schemeClr val="tx1"/>
              </a:solidFill>
            </a:rPr>
            <a:t>Apartado Postal: </a:t>
          </a:r>
          <a:r>
            <a:rPr lang="es-CR" sz="1300" kern="1200" dirty="0">
              <a:solidFill>
                <a:schemeClr val="tx1"/>
              </a:solidFill>
            </a:rPr>
            <a:t>10218-1000 San José</a:t>
          </a:r>
        </a:p>
        <a:p>
          <a:pPr marL="0" lvl="0" indent="0" algn="just" defTabSz="622300">
            <a:lnSpc>
              <a:spcPct val="90000"/>
            </a:lnSpc>
            <a:spcBef>
              <a:spcPct val="0"/>
            </a:spcBef>
            <a:spcAft>
              <a:spcPct val="35000"/>
            </a:spcAft>
            <a:buNone/>
          </a:pPr>
          <a:r>
            <a:rPr lang="pt-BR" sz="1300" b="1" kern="1200" dirty="0">
              <a:solidFill>
                <a:schemeClr val="tx1"/>
              </a:solidFill>
            </a:rPr>
            <a:t>Teléfono: </a:t>
          </a:r>
          <a:r>
            <a:rPr lang="pt-BR" sz="1300" kern="1200" dirty="0">
              <a:solidFill>
                <a:schemeClr val="tx1"/>
              </a:solidFill>
            </a:rPr>
            <a:t>+506 2287-5460</a:t>
          </a:r>
        </a:p>
        <a:p>
          <a:pPr marL="0" lvl="0" indent="0" algn="just" defTabSz="622300">
            <a:lnSpc>
              <a:spcPct val="90000"/>
            </a:lnSpc>
            <a:spcBef>
              <a:spcPct val="0"/>
            </a:spcBef>
            <a:spcAft>
              <a:spcPct val="35000"/>
            </a:spcAft>
            <a:buNone/>
          </a:pPr>
          <a:r>
            <a:rPr lang="pt-BR" sz="1300" b="1" kern="1200" dirty="0">
              <a:solidFill>
                <a:schemeClr val="tx1"/>
              </a:solidFill>
            </a:rPr>
            <a:t>E-mail: </a:t>
          </a:r>
          <a:r>
            <a:rPr lang="pt-BR" sz="1300" u="sng"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consuladosdel@tse.go.cr</a:t>
          </a:r>
          <a:endParaRPr lang="es-CR" sz="1300" kern="1200" dirty="0">
            <a:solidFill>
              <a:schemeClr val="tx1"/>
            </a:solidFill>
          </a:endParaRPr>
        </a:p>
      </dsp:txBody>
      <dsp:txXfrm>
        <a:off x="11572" y="762"/>
        <a:ext cx="6195358" cy="20471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4EC35-FC75-4E53-AD07-E9A12240294E}">
      <dsp:nvSpPr>
        <dsp:cNvPr id="0" name=""/>
        <dsp:cNvSpPr/>
      </dsp:nvSpPr>
      <dsp:spPr>
        <a:xfrm rot="5400000">
          <a:off x="6742697" y="-2658703"/>
          <a:ext cx="1176725" cy="674139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CR" sz="1400" kern="1200" dirty="0"/>
            <a:t>Por deterioro, extravío, robo o hurto, y siempre que se trate de la segunda o posterior reposición dentro de un mismo año calendario.</a:t>
          </a:r>
        </a:p>
      </dsp:txBody>
      <dsp:txXfrm rot="-5400000">
        <a:off x="3960363" y="181074"/>
        <a:ext cx="6683951" cy="1061839"/>
      </dsp:txXfrm>
    </dsp:sp>
    <dsp:sp modelId="{2EDBAD0D-03FD-434A-94DA-043D52F554D5}">
      <dsp:nvSpPr>
        <dsp:cNvPr id="0" name=""/>
        <dsp:cNvSpPr/>
      </dsp:nvSpPr>
      <dsp:spPr>
        <a:xfrm>
          <a:off x="358818" y="3503"/>
          <a:ext cx="3601544" cy="14169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CR" sz="2000" b="1" kern="1200" dirty="0"/>
            <a:t>Reposiciones de cédula de identidad sujetas de pago </a:t>
          </a:r>
          <a:endParaRPr lang="es-CR" sz="2000" kern="1200" dirty="0"/>
        </a:p>
      </dsp:txBody>
      <dsp:txXfrm>
        <a:off x="427989" y="72674"/>
        <a:ext cx="3463202" cy="1278638"/>
      </dsp:txXfrm>
    </dsp:sp>
    <dsp:sp modelId="{97E78E84-00A0-462F-A282-CD06720ED6AE}">
      <dsp:nvSpPr>
        <dsp:cNvPr id="0" name=""/>
        <dsp:cNvSpPr/>
      </dsp:nvSpPr>
      <dsp:spPr>
        <a:xfrm rot="5400000">
          <a:off x="6742697" y="-1123202"/>
          <a:ext cx="1176725" cy="674139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CR" sz="1400" kern="1200"/>
            <a:t>Todas aquellas solicitudes que se tramiten 2 meses antes e incluso el mismo día de la celebración de Elecciones Presidenciales y Elecciones Municipales. </a:t>
          </a:r>
        </a:p>
        <a:p>
          <a:pPr marL="114300" lvl="1" indent="-114300" algn="l" defTabSz="622300">
            <a:lnSpc>
              <a:spcPct val="90000"/>
            </a:lnSpc>
            <a:spcBef>
              <a:spcPct val="0"/>
            </a:spcBef>
            <a:spcAft>
              <a:spcPct val="15000"/>
            </a:spcAft>
            <a:buChar char="•"/>
          </a:pPr>
          <a:r>
            <a:rPr lang="es-CR" sz="1400" kern="1200"/>
            <a:t>Las excepciones de cobro previstas para personas con discapacidad, personas adultas mayores, población indígena y personas privadas de libertad. </a:t>
          </a:r>
        </a:p>
      </dsp:txBody>
      <dsp:txXfrm rot="-5400000">
        <a:off x="3960363" y="1716575"/>
        <a:ext cx="6683951" cy="1061839"/>
      </dsp:txXfrm>
    </dsp:sp>
    <dsp:sp modelId="{711ED53B-CDCF-4F9B-8186-D2BD332A6226}">
      <dsp:nvSpPr>
        <dsp:cNvPr id="0" name=""/>
        <dsp:cNvSpPr/>
      </dsp:nvSpPr>
      <dsp:spPr>
        <a:xfrm>
          <a:off x="358818" y="1539004"/>
          <a:ext cx="3601544" cy="14169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CR" sz="2000" b="1" kern="1200" dirty="0"/>
            <a:t>Reposiciones de cédula de identidad NO sujetas de pago </a:t>
          </a:r>
          <a:endParaRPr lang="es-CR" sz="2000" kern="1200" dirty="0"/>
        </a:p>
      </dsp:txBody>
      <dsp:txXfrm>
        <a:off x="427989" y="1608175"/>
        <a:ext cx="3463202" cy="1278638"/>
      </dsp:txXfrm>
    </dsp:sp>
    <dsp:sp modelId="{618CAC11-7D62-434B-B270-B6C50E21E3A6}">
      <dsp:nvSpPr>
        <dsp:cNvPr id="0" name=""/>
        <dsp:cNvSpPr/>
      </dsp:nvSpPr>
      <dsp:spPr>
        <a:xfrm rot="5400000">
          <a:off x="6742697" y="412297"/>
          <a:ext cx="1176725" cy="674139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CR" sz="1400" kern="1200"/>
            <a:t>Las gestiones de reposición de cédula de identidad sujetas de pago tendrán un costo de 11,92 dólares (valor que se calcula y actualiza cada año).</a:t>
          </a:r>
        </a:p>
      </dsp:txBody>
      <dsp:txXfrm rot="-5400000">
        <a:off x="3960363" y="3252075"/>
        <a:ext cx="6683951" cy="1061839"/>
      </dsp:txXfrm>
    </dsp:sp>
    <dsp:sp modelId="{F603ABF5-4B05-421E-B962-B4D2A3820B81}">
      <dsp:nvSpPr>
        <dsp:cNvPr id="0" name=""/>
        <dsp:cNvSpPr/>
      </dsp:nvSpPr>
      <dsp:spPr>
        <a:xfrm>
          <a:off x="358818" y="3074504"/>
          <a:ext cx="3601544" cy="141698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CR" sz="2000" b="1" kern="1200" dirty="0"/>
            <a:t>Costo por reposición de cédula de identidad </a:t>
          </a:r>
          <a:endParaRPr lang="es-CR" sz="2000" kern="1200" dirty="0"/>
        </a:p>
      </dsp:txBody>
      <dsp:txXfrm>
        <a:off x="427989" y="3143675"/>
        <a:ext cx="3463202" cy="1278638"/>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7AC1D-CBA2-4B90-ACF2-0424C1A6D058}" type="datetimeFigureOut">
              <a:rPr lang="es-CR" smtClean="0"/>
              <a:t>11/11/2025</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C50E9-3D98-411E-8D7A-514CB5D8A430}" type="slidenum">
              <a:rPr lang="es-CR" smtClean="0"/>
              <a:t>‹Nº›</a:t>
            </a:fld>
            <a:endParaRPr lang="es-CR"/>
          </a:p>
        </p:txBody>
      </p:sp>
    </p:spTree>
    <p:extLst>
      <p:ext uri="{BB962C8B-B14F-4D97-AF65-F5344CB8AC3E}">
        <p14:creationId xmlns:p14="http://schemas.microsoft.com/office/powerpoint/2010/main" val="1903756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R"/>
          </a:p>
        </p:txBody>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8FC50E9-3D98-411E-8D7A-514CB5D8A430}" type="slidenum">
              <a:rPr lang="es-CR" smtClean="0"/>
              <a:t>27</a:t>
            </a:fld>
            <a:endParaRPr lang="es-CR"/>
          </a:p>
        </p:txBody>
      </p:sp>
    </p:spTree>
    <p:extLst>
      <p:ext uri="{BB962C8B-B14F-4D97-AF65-F5344CB8AC3E}">
        <p14:creationId xmlns:p14="http://schemas.microsoft.com/office/powerpoint/2010/main" val="673632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R"/>
          </a:p>
        </p:txBody>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8FC50E9-3D98-411E-8D7A-514CB5D8A430}" type="slidenum">
              <a:rPr lang="es-CR" smtClean="0"/>
              <a:t>47</a:t>
            </a:fld>
            <a:endParaRPr lang="es-CR"/>
          </a:p>
        </p:txBody>
      </p:sp>
    </p:spTree>
    <p:extLst>
      <p:ext uri="{BB962C8B-B14F-4D97-AF65-F5344CB8AC3E}">
        <p14:creationId xmlns:p14="http://schemas.microsoft.com/office/powerpoint/2010/main" val="1997999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R"/>
          </a:p>
        </p:txBody>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8FC50E9-3D98-411E-8D7A-514CB5D8A430}" type="slidenum">
              <a:rPr lang="es-CR" smtClean="0"/>
              <a:t>56</a:t>
            </a:fld>
            <a:endParaRPr lang="es-CR"/>
          </a:p>
        </p:txBody>
      </p:sp>
    </p:spTree>
    <p:extLst>
      <p:ext uri="{BB962C8B-B14F-4D97-AF65-F5344CB8AC3E}">
        <p14:creationId xmlns:p14="http://schemas.microsoft.com/office/powerpoint/2010/main" val="1789201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R"/>
          </a:p>
        </p:txBody>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8FC50E9-3D98-411E-8D7A-514CB5D8A430}" type="slidenum">
              <a:rPr lang="es-CR" smtClean="0"/>
              <a:t>64</a:t>
            </a:fld>
            <a:endParaRPr lang="es-CR"/>
          </a:p>
        </p:txBody>
      </p:sp>
    </p:spTree>
    <p:extLst>
      <p:ext uri="{BB962C8B-B14F-4D97-AF65-F5344CB8AC3E}">
        <p14:creationId xmlns:p14="http://schemas.microsoft.com/office/powerpoint/2010/main" val="3629907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R"/>
          </a:p>
        </p:txBody>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28FC50E9-3D98-411E-8D7A-514CB5D8A430}" type="slidenum">
              <a:rPr lang="es-CR" smtClean="0"/>
              <a:t>92</a:t>
            </a:fld>
            <a:endParaRPr lang="es-CR"/>
          </a:p>
        </p:txBody>
      </p:sp>
    </p:spTree>
    <p:extLst>
      <p:ext uri="{BB962C8B-B14F-4D97-AF65-F5344CB8AC3E}">
        <p14:creationId xmlns:p14="http://schemas.microsoft.com/office/powerpoint/2010/main" val="200617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3528-5EFB-2C44-112D-FB29D8483D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R"/>
          </a:p>
        </p:txBody>
      </p:sp>
      <p:sp>
        <p:nvSpPr>
          <p:cNvPr id="3" name="Subtitle 2">
            <a:extLst>
              <a:ext uri="{FF2B5EF4-FFF2-40B4-BE49-F238E27FC236}">
                <a16:creationId xmlns:a16="http://schemas.microsoft.com/office/drawing/2014/main" id="{A8F11FD6-CA1F-0D33-5803-3CCAFFB3DF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R"/>
          </a:p>
        </p:txBody>
      </p:sp>
      <p:sp>
        <p:nvSpPr>
          <p:cNvPr id="4" name="Date Placeholder 3">
            <a:extLst>
              <a:ext uri="{FF2B5EF4-FFF2-40B4-BE49-F238E27FC236}">
                <a16:creationId xmlns:a16="http://schemas.microsoft.com/office/drawing/2014/main" id="{A9EE576B-691F-FCC0-E197-BBCCE9C60BDF}"/>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55A7A416-AFCE-77C3-B484-92AF9F30002F}"/>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36C8F03E-1D23-F49D-60B2-654D3BEBB603}"/>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231458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8EE5B-1C40-FB36-CC20-9CA030426755}"/>
              </a:ext>
            </a:extLst>
          </p:cNvPr>
          <p:cNvSpPr>
            <a:spLocks noGrp="1"/>
          </p:cNvSpPr>
          <p:nvPr>
            <p:ph type="title"/>
          </p:nvPr>
        </p:nvSpPr>
        <p:spPr/>
        <p:txBody>
          <a:bodyPr/>
          <a:lstStyle/>
          <a:p>
            <a:r>
              <a:rPr lang="en-US"/>
              <a:t>Click to edit Master title style</a:t>
            </a:r>
            <a:endParaRPr lang="en-CR"/>
          </a:p>
        </p:txBody>
      </p:sp>
      <p:sp>
        <p:nvSpPr>
          <p:cNvPr id="3" name="Vertical Text Placeholder 2">
            <a:extLst>
              <a:ext uri="{FF2B5EF4-FFF2-40B4-BE49-F238E27FC236}">
                <a16:creationId xmlns:a16="http://schemas.microsoft.com/office/drawing/2014/main" id="{B36B8C11-E9E5-8D0E-FED8-5353503932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51DBEB16-C3AE-3BF3-7A3A-A04648771A9E}"/>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29552CAC-1408-E170-9B1C-C243BFB10DED}"/>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DBC704C4-6991-DDA2-4AC8-9A587D991D07}"/>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31562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DB6161-3898-2C51-4A9A-D1122A215E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R"/>
          </a:p>
        </p:txBody>
      </p:sp>
      <p:sp>
        <p:nvSpPr>
          <p:cNvPr id="3" name="Vertical Text Placeholder 2">
            <a:extLst>
              <a:ext uri="{FF2B5EF4-FFF2-40B4-BE49-F238E27FC236}">
                <a16:creationId xmlns:a16="http://schemas.microsoft.com/office/drawing/2014/main" id="{58C14195-7141-8D13-DFB4-560BC779F9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78046C61-A643-97CE-1919-EC47E9A33BDF}"/>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91360A8D-437A-DFB1-4B32-6890BEB5FE45}"/>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EF073B97-EFA7-5EE0-672A-1D9B95935999}"/>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86958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65B06-C06A-882B-175F-6B5F7D1FCBC9}"/>
              </a:ext>
            </a:extLst>
          </p:cNvPr>
          <p:cNvSpPr>
            <a:spLocks noGrp="1"/>
          </p:cNvSpPr>
          <p:nvPr>
            <p:ph type="title"/>
          </p:nvPr>
        </p:nvSpPr>
        <p:spPr/>
        <p:txBody>
          <a:bodyPr/>
          <a:lstStyle/>
          <a:p>
            <a:r>
              <a:rPr lang="en-US"/>
              <a:t>Click to edit Master title style</a:t>
            </a:r>
            <a:endParaRPr lang="en-CR"/>
          </a:p>
        </p:txBody>
      </p:sp>
      <p:sp>
        <p:nvSpPr>
          <p:cNvPr id="3" name="Content Placeholder 2">
            <a:extLst>
              <a:ext uri="{FF2B5EF4-FFF2-40B4-BE49-F238E27FC236}">
                <a16:creationId xmlns:a16="http://schemas.microsoft.com/office/drawing/2014/main" id="{E573BBD7-E9BF-46DF-4F53-1B3E26BBD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94A9CB53-57F4-54A4-A179-1D68E3D411FD}"/>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88675393-3439-8028-A73D-720B5C8CB24D}"/>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01AE19AB-03C9-C4EB-F45C-33E40EA20B4B}"/>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576838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43AB8-C50A-7EE9-A159-75E4BCD114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R"/>
          </a:p>
        </p:txBody>
      </p:sp>
      <p:sp>
        <p:nvSpPr>
          <p:cNvPr id="3" name="Text Placeholder 2">
            <a:extLst>
              <a:ext uri="{FF2B5EF4-FFF2-40B4-BE49-F238E27FC236}">
                <a16:creationId xmlns:a16="http://schemas.microsoft.com/office/drawing/2014/main" id="{93234B85-5094-E62C-1486-A9261483DD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B4BD27-C416-B7C4-B951-7A9FFA3B42A7}"/>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48DAE175-638F-37FB-A0FB-D5E88C8F2895}"/>
              </a:ext>
            </a:extLst>
          </p:cNvPr>
          <p:cNvSpPr>
            <a:spLocks noGrp="1"/>
          </p:cNvSpPr>
          <p:nvPr>
            <p:ph type="ftr" sz="quarter" idx="11"/>
          </p:nvPr>
        </p:nvSpPr>
        <p:spPr/>
        <p:txBody>
          <a:bodyPr/>
          <a:lstStyle/>
          <a:p>
            <a:endParaRPr lang="en-CR"/>
          </a:p>
        </p:txBody>
      </p:sp>
      <p:sp>
        <p:nvSpPr>
          <p:cNvPr id="6" name="Slide Number Placeholder 5">
            <a:extLst>
              <a:ext uri="{FF2B5EF4-FFF2-40B4-BE49-F238E27FC236}">
                <a16:creationId xmlns:a16="http://schemas.microsoft.com/office/drawing/2014/main" id="{0DA28722-0962-B941-FECC-15E0EA1B7EA4}"/>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681960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34EB0-CD88-FA8B-3037-F75E4A9A4409}"/>
              </a:ext>
            </a:extLst>
          </p:cNvPr>
          <p:cNvSpPr>
            <a:spLocks noGrp="1"/>
          </p:cNvSpPr>
          <p:nvPr>
            <p:ph type="title"/>
          </p:nvPr>
        </p:nvSpPr>
        <p:spPr/>
        <p:txBody>
          <a:bodyPr/>
          <a:lstStyle/>
          <a:p>
            <a:r>
              <a:rPr lang="en-US"/>
              <a:t>Click to edit Master title style</a:t>
            </a:r>
            <a:endParaRPr lang="en-CR"/>
          </a:p>
        </p:txBody>
      </p:sp>
      <p:sp>
        <p:nvSpPr>
          <p:cNvPr id="3" name="Content Placeholder 2">
            <a:extLst>
              <a:ext uri="{FF2B5EF4-FFF2-40B4-BE49-F238E27FC236}">
                <a16:creationId xmlns:a16="http://schemas.microsoft.com/office/drawing/2014/main" id="{CCB00390-140E-6427-4FC4-4A3360FCA6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Content Placeholder 3">
            <a:extLst>
              <a:ext uri="{FF2B5EF4-FFF2-40B4-BE49-F238E27FC236}">
                <a16:creationId xmlns:a16="http://schemas.microsoft.com/office/drawing/2014/main" id="{C65B558F-CCDD-66B9-ADC5-6B67FC9297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5" name="Date Placeholder 4">
            <a:extLst>
              <a:ext uri="{FF2B5EF4-FFF2-40B4-BE49-F238E27FC236}">
                <a16:creationId xmlns:a16="http://schemas.microsoft.com/office/drawing/2014/main" id="{0EF2BC23-F95D-C44D-4393-FDB09A2ABBDB}"/>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6" name="Footer Placeholder 5">
            <a:extLst>
              <a:ext uri="{FF2B5EF4-FFF2-40B4-BE49-F238E27FC236}">
                <a16:creationId xmlns:a16="http://schemas.microsoft.com/office/drawing/2014/main" id="{BE5980CF-AB3E-9747-2367-243DA11BF636}"/>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00ACF8F6-CF0E-6E0F-96C2-06EB1EC26904}"/>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477838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0EDCF-C8DA-9C3B-6BE0-7D30647793E5}"/>
              </a:ext>
            </a:extLst>
          </p:cNvPr>
          <p:cNvSpPr>
            <a:spLocks noGrp="1"/>
          </p:cNvSpPr>
          <p:nvPr>
            <p:ph type="title"/>
          </p:nvPr>
        </p:nvSpPr>
        <p:spPr>
          <a:xfrm>
            <a:off x="839788" y="365125"/>
            <a:ext cx="10515600" cy="1325563"/>
          </a:xfrm>
        </p:spPr>
        <p:txBody>
          <a:bodyPr/>
          <a:lstStyle/>
          <a:p>
            <a:r>
              <a:rPr lang="en-US"/>
              <a:t>Click to edit Master title style</a:t>
            </a:r>
            <a:endParaRPr lang="en-CR"/>
          </a:p>
        </p:txBody>
      </p:sp>
      <p:sp>
        <p:nvSpPr>
          <p:cNvPr id="3" name="Text Placeholder 2">
            <a:extLst>
              <a:ext uri="{FF2B5EF4-FFF2-40B4-BE49-F238E27FC236}">
                <a16:creationId xmlns:a16="http://schemas.microsoft.com/office/drawing/2014/main" id="{852EF218-02B1-F782-FC0F-208AC76E91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EC0226-614A-1092-85F0-F11C26ABFE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5" name="Text Placeholder 4">
            <a:extLst>
              <a:ext uri="{FF2B5EF4-FFF2-40B4-BE49-F238E27FC236}">
                <a16:creationId xmlns:a16="http://schemas.microsoft.com/office/drawing/2014/main" id="{5BCFDE94-2B14-8153-5FAA-DA4203D031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988057-5818-6AD4-038F-A793F2A192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7" name="Date Placeholder 6">
            <a:extLst>
              <a:ext uri="{FF2B5EF4-FFF2-40B4-BE49-F238E27FC236}">
                <a16:creationId xmlns:a16="http://schemas.microsoft.com/office/drawing/2014/main" id="{8C573AB9-2F3C-1650-42B0-5BFE5368C7C1}"/>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8" name="Footer Placeholder 7">
            <a:extLst>
              <a:ext uri="{FF2B5EF4-FFF2-40B4-BE49-F238E27FC236}">
                <a16:creationId xmlns:a16="http://schemas.microsoft.com/office/drawing/2014/main" id="{00FF8833-F098-66D5-C084-637EC8C14AE0}"/>
              </a:ext>
            </a:extLst>
          </p:cNvPr>
          <p:cNvSpPr>
            <a:spLocks noGrp="1"/>
          </p:cNvSpPr>
          <p:nvPr>
            <p:ph type="ftr" sz="quarter" idx="11"/>
          </p:nvPr>
        </p:nvSpPr>
        <p:spPr/>
        <p:txBody>
          <a:bodyPr/>
          <a:lstStyle/>
          <a:p>
            <a:endParaRPr lang="en-CR"/>
          </a:p>
        </p:txBody>
      </p:sp>
      <p:sp>
        <p:nvSpPr>
          <p:cNvPr id="9" name="Slide Number Placeholder 8">
            <a:extLst>
              <a:ext uri="{FF2B5EF4-FFF2-40B4-BE49-F238E27FC236}">
                <a16:creationId xmlns:a16="http://schemas.microsoft.com/office/drawing/2014/main" id="{57703089-3DE7-EE27-3A38-7BA180BC669F}"/>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2057605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60CC4-E693-2916-EA15-492B1AF3F1DE}"/>
              </a:ext>
            </a:extLst>
          </p:cNvPr>
          <p:cNvSpPr>
            <a:spLocks noGrp="1"/>
          </p:cNvSpPr>
          <p:nvPr>
            <p:ph type="title"/>
          </p:nvPr>
        </p:nvSpPr>
        <p:spPr/>
        <p:txBody>
          <a:bodyPr/>
          <a:lstStyle/>
          <a:p>
            <a:r>
              <a:rPr lang="en-US"/>
              <a:t>Click to edit Master title style</a:t>
            </a:r>
            <a:endParaRPr lang="en-CR"/>
          </a:p>
        </p:txBody>
      </p:sp>
      <p:sp>
        <p:nvSpPr>
          <p:cNvPr id="3" name="Date Placeholder 2">
            <a:extLst>
              <a:ext uri="{FF2B5EF4-FFF2-40B4-BE49-F238E27FC236}">
                <a16:creationId xmlns:a16="http://schemas.microsoft.com/office/drawing/2014/main" id="{B2BEA9CD-E351-1F4D-AE2E-3F1BC3A29849}"/>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4" name="Footer Placeholder 3">
            <a:extLst>
              <a:ext uri="{FF2B5EF4-FFF2-40B4-BE49-F238E27FC236}">
                <a16:creationId xmlns:a16="http://schemas.microsoft.com/office/drawing/2014/main" id="{9E1D2AEF-C7C8-C239-4430-57FCB5F33727}"/>
              </a:ext>
            </a:extLst>
          </p:cNvPr>
          <p:cNvSpPr>
            <a:spLocks noGrp="1"/>
          </p:cNvSpPr>
          <p:nvPr>
            <p:ph type="ftr" sz="quarter" idx="11"/>
          </p:nvPr>
        </p:nvSpPr>
        <p:spPr/>
        <p:txBody>
          <a:bodyPr/>
          <a:lstStyle/>
          <a:p>
            <a:endParaRPr lang="en-CR"/>
          </a:p>
        </p:txBody>
      </p:sp>
      <p:sp>
        <p:nvSpPr>
          <p:cNvPr id="5" name="Slide Number Placeholder 4">
            <a:extLst>
              <a:ext uri="{FF2B5EF4-FFF2-40B4-BE49-F238E27FC236}">
                <a16:creationId xmlns:a16="http://schemas.microsoft.com/office/drawing/2014/main" id="{D3CF8065-377F-6C51-A85C-CADBA774D0EA}"/>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025069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056236-0071-CB58-8680-1A541BB53A6F}"/>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3" name="Footer Placeholder 2">
            <a:extLst>
              <a:ext uri="{FF2B5EF4-FFF2-40B4-BE49-F238E27FC236}">
                <a16:creationId xmlns:a16="http://schemas.microsoft.com/office/drawing/2014/main" id="{42D963D1-DB3F-56B7-2AE7-D7EB30FFE650}"/>
              </a:ext>
            </a:extLst>
          </p:cNvPr>
          <p:cNvSpPr>
            <a:spLocks noGrp="1"/>
          </p:cNvSpPr>
          <p:nvPr>
            <p:ph type="ftr" sz="quarter" idx="11"/>
          </p:nvPr>
        </p:nvSpPr>
        <p:spPr/>
        <p:txBody>
          <a:bodyPr/>
          <a:lstStyle/>
          <a:p>
            <a:endParaRPr lang="en-CR"/>
          </a:p>
        </p:txBody>
      </p:sp>
      <p:sp>
        <p:nvSpPr>
          <p:cNvPr id="4" name="Slide Number Placeholder 3">
            <a:extLst>
              <a:ext uri="{FF2B5EF4-FFF2-40B4-BE49-F238E27FC236}">
                <a16:creationId xmlns:a16="http://schemas.microsoft.com/office/drawing/2014/main" id="{1D9CB74D-527F-4853-9712-63A0990C5EFB}"/>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766415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1E4B2-7F60-612D-F466-CA1BA22953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R"/>
          </a:p>
        </p:txBody>
      </p:sp>
      <p:sp>
        <p:nvSpPr>
          <p:cNvPr id="3" name="Content Placeholder 2">
            <a:extLst>
              <a:ext uri="{FF2B5EF4-FFF2-40B4-BE49-F238E27FC236}">
                <a16:creationId xmlns:a16="http://schemas.microsoft.com/office/drawing/2014/main" id="{8C163F00-C351-1F3B-18AE-6ECB345DFD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Text Placeholder 3">
            <a:extLst>
              <a:ext uri="{FF2B5EF4-FFF2-40B4-BE49-F238E27FC236}">
                <a16:creationId xmlns:a16="http://schemas.microsoft.com/office/drawing/2014/main" id="{E1EC5ECF-6428-AA32-7D19-28F5BD5673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5B9814-1023-1A03-B824-8F41EE3F4EC0}"/>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6" name="Footer Placeholder 5">
            <a:extLst>
              <a:ext uri="{FF2B5EF4-FFF2-40B4-BE49-F238E27FC236}">
                <a16:creationId xmlns:a16="http://schemas.microsoft.com/office/drawing/2014/main" id="{E2ED8F97-D4B9-2286-A940-556ED354C6BF}"/>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0C2509AE-0D4E-2B84-16CA-B10EA72E0FD8}"/>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4170035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29544-4EA0-4FD4-D6B4-ED5E6E12AB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R"/>
          </a:p>
        </p:txBody>
      </p:sp>
      <p:sp>
        <p:nvSpPr>
          <p:cNvPr id="3" name="Picture Placeholder 2">
            <a:extLst>
              <a:ext uri="{FF2B5EF4-FFF2-40B4-BE49-F238E27FC236}">
                <a16:creationId xmlns:a16="http://schemas.microsoft.com/office/drawing/2014/main" id="{36AB222D-FC49-49FD-8AA5-B99898D56C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R"/>
          </a:p>
        </p:txBody>
      </p:sp>
      <p:sp>
        <p:nvSpPr>
          <p:cNvPr id="4" name="Text Placeholder 3">
            <a:extLst>
              <a:ext uri="{FF2B5EF4-FFF2-40B4-BE49-F238E27FC236}">
                <a16:creationId xmlns:a16="http://schemas.microsoft.com/office/drawing/2014/main" id="{269B5CA4-8A3F-EAAF-D884-DB40911342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E4D125-AB5A-185B-7C24-29407125DEF1}"/>
              </a:ext>
            </a:extLst>
          </p:cNvPr>
          <p:cNvSpPr>
            <a:spLocks noGrp="1"/>
          </p:cNvSpPr>
          <p:nvPr>
            <p:ph type="dt" sz="half" idx="10"/>
          </p:nvPr>
        </p:nvSpPr>
        <p:spPr/>
        <p:txBody>
          <a:bodyPr/>
          <a:lstStyle/>
          <a:p>
            <a:fld id="{8AC12D5F-A559-A14D-A785-A9A223DE29A8}" type="datetimeFigureOut">
              <a:rPr lang="en-CR" smtClean="0"/>
              <a:t>11/11/2025</a:t>
            </a:fld>
            <a:endParaRPr lang="en-CR"/>
          </a:p>
        </p:txBody>
      </p:sp>
      <p:sp>
        <p:nvSpPr>
          <p:cNvPr id="6" name="Footer Placeholder 5">
            <a:extLst>
              <a:ext uri="{FF2B5EF4-FFF2-40B4-BE49-F238E27FC236}">
                <a16:creationId xmlns:a16="http://schemas.microsoft.com/office/drawing/2014/main" id="{3D4B0897-D4CB-D208-5B78-FF387638FA16}"/>
              </a:ext>
            </a:extLst>
          </p:cNvPr>
          <p:cNvSpPr>
            <a:spLocks noGrp="1"/>
          </p:cNvSpPr>
          <p:nvPr>
            <p:ph type="ftr" sz="quarter" idx="11"/>
          </p:nvPr>
        </p:nvSpPr>
        <p:spPr/>
        <p:txBody>
          <a:bodyPr/>
          <a:lstStyle/>
          <a:p>
            <a:endParaRPr lang="en-CR"/>
          </a:p>
        </p:txBody>
      </p:sp>
      <p:sp>
        <p:nvSpPr>
          <p:cNvPr id="7" name="Slide Number Placeholder 6">
            <a:extLst>
              <a:ext uri="{FF2B5EF4-FFF2-40B4-BE49-F238E27FC236}">
                <a16:creationId xmlns:a16="http://schemas.microsoft.com/office/drawing/2014/main" id="{3E9D0343-3CF6-C799-B23B-B4E511EDF760}"/>
              </a:ext>
            </a:extLst>
          </p:cNvPr>
          <p:cNvSpPr>
            <a:spLocks noGrp="1"/>
          </p:cNvSpPr>
          <p:nvPr>
            <p:ph type="sldNum" sz="quarter" idx="12"/>
          </p:nvPr>
        </p:nvSpPr>
        <p:spPr/>
        <p:txBody>
          <a:bodyPr/>
          <a:lstStyle/>
          <a:p>
            <a:fld id="{EC1E10A0-0368-0A43-AEF3-CDD7493189EC}" type="slidenum">
              <a:rPr lang="en-CR" smtClean="0"/>
              <a:t>‹Nº›</a:t>
            </a:fld>
            <a:endParaRPr lang="en-CR"/>
          </a:p>
        </p:txBody>
      </p:sp>
    </p:spTree>
    <p:extLst>
      <p:ext uri="{BB962C8B-B14F-4D97-AF65-F5344CB8AC3E}">
        <p14:creationId xmlns:p14="http://schemas.microsoft.com/office/powerpoint/2010/main" val="1691909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B48EF7-791D-EBFD-018C-039A79AF26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R"/>
          </a:p>
        </p:txBody>
      </p:sp>
      <p:sp>
        <p:nvSpPr>
          <p:cNvPr id="3" name="Text Placeholder 2">
            <a:extLst>
              <a:ext uri="{FF2B5EF4-FFF2-40B4-BE49-F238E27FC236}">
                <a16:creationId xmlns:a16="http://schemas.microsoft.com/office/drawing/2014/main" id="{D15F5CD1-1C2B-C5F0-6E84-EAC6A18BB0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R"/>
          </a:p>
        </p:txBody>
      </p:sp>
      <p:sp>
        <p:nvSpPr>
          <p:cNvPr id="4" name="Date Placeholder 3">
            <a:extLst>
              <a:ext uri="{FF2B5EF4-FFF2-40B4-BE49-F238E27FC236}">
                <a16:creationId xmlns:a16="http://schemas.microsoft.com/office/drawing/2014/main" id="{C44882F0-DB23-562D-E5A2-2883CE6B6B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C12D5F-A559-A14D-A785-A9A223DE29A8}" type="datetimeFigureOut">
              <a:rPr lang="en-CR" smtClean="0"/>
              <a:t>11/11/2025</a:t>
            </a:fld>
            <a:endParaRPr lang="en-CR"/>
          </a:p>
        </p:txBody>
      </p:sp>
      <p:sp>
        <p:nvSpPr>
          <p:cNvPr id="5" name="Footer Placeholder 4">
            <a:extLst>
              <a:ext uri="{FF2B5EF4-FFF2-40B4-BE49-F238E27FC236}">
                <a16:creationId xmlns:a16="http://schemas.microsoft.com/office/drawing/2014/main" id="{FE3A3920-552C-2266-4212-6ED4694C6C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R"/>
          </a:p>
        </p:txBody>
      </p:sp>
      <p:sp>
        <p:nvSpPr>
          <p:cNvPr id="6" name="Slide Number Placeholder 5">
            <a:extLst>
              <a:ext uri="{FF2B5EF4-FFF2-40B4-BE49-F238E27FC236}">
                <a16:creationId xmlns:a16="http://schemas.microsoft.com/office/drawing/2014/main" id="{5AAF21D0-1048-A40C-9398-78A4768D6E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1E10A0-0368-0A43-AEF3-CDD7493189EC}" type="slidenum">
              <a:rPr lang="en-CR" smtClean="0"/>
              <a:t>‹Nº›</a:t>
            </a:fld>
            <a:endParaRPr lang="en-CR"/>
          </a:p>
        </p:txBody>
      </p:sp>
    </p:spTree>
    <p:extLst>
      <p:ext uri="{BB962C8B-B14F-4D97-AF65-F5344CB8AC3E}">
        <p14:creationId xmlns:p14="http://schemas.microsoft.com/office/powerpoint/2010/main" val="4038982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servicioselectorales.tse.go.cr/votoextranjeroexterno/Presentacion/#/steSolicitudTrasladoElectoral"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tse.go.cr/infoconsuladosTSE"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mailto:consuladosdel@tse.go.c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servicioselectorales.tse.go.cr/chc/"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G"/></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tse.go.cr/infoconsuladostse/" TargetMode="External"/><Relationship Id="rId5" Type="http://schemas.openxmlformats.org/officeDocument/2006/relationships/hyperlink" Target="mailto:aandrade@tse.go.cr" TargetMode="External"/><Relationship Id="rId4" Type="http://schemas.openxmlformats.org/officeDocument/2006/relationships/hyperlink" Target="mailto:consuladosdel@tse.go.cr"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hyperlink" Target="mailto:aporras@tse.go.c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mailto:jmonge@tse.go.cr" TargetMode="External"/><Relationship Id="rId5" Type="http://schemas.openxmlformats.org/officeDocument/2006/relationships/hyperlink" Target="mailto:notificaciones-an&#225;lisis@tse.go.cr" TargetMode="External"/><Relationship Id="rId4" Type="http://schemas.openxmlformats.org/officeDocument/2006/relationships/hyperlink" Target="mailto:seccionanalisis@tse.go.cr"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mailto:raguilarv@tse.go.cr"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7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7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consuladosdel@tse.go.cr"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mailto:juzgadoselectronicos@tse.go.cr"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89.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hyperlink" Target="mailto:rvalverde@tse.go.cr" TargetMode="External"/><Relationship Id="rId3" Type="http://schemas.openxmlformats.org/officeDocument/2006/relationships/image" Target="../media/image45.png"/><Relationship Id="rId7" Type="http://schemas.openxmlformats.org/officeDocument/2006/relationships/hyperlink" Target="mailto:dmoya@tse.go.cr"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mailto:excepcioncobro@tse.go.cr" TargetMode="External"/><Relationship Id="rId5" Type="http://schemas.openxmlformats.org/officeDocument/2006/relationships/hyperlink" Target="mailto:kmirandat@tse.go.cr" TargetMode="External"/><Relationship Id="rId4" Type="http://schemas.openxmlformats.org/officeDocument/2006/relationships/hyperlink" Target="mailto:secretariaome@tse.go.cr"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4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1383959" y="769441"/>
            <a:ext cx="8963808" cy="2969181"/>
          </a:xfrm>
        </p:spPr>
        <p:txBody>
          <a:bodyPr>
            <a:noAutofit/>
          </a:bodyPr>
          <a:lstStyle/>
          <a:p>
            <a:r>
              <a:rPr lang="es-CR" sz="4800" b="1" dirty="0">
                <a:solidFill>
                  <a:schemeClr val="accent1">
                    <a:lumMod val="75000"/>
                  </a:schemeClr>
                </a:solidFill>
                <a:effectLst>
                  <a:outerShdw blurRad="38100" dist="38100" dir="2700000" algn="tl">
                    <a:srgbClr val="000000">
                      <a:alpha val="43137"/>
                    </a:srgbClr>
                  </a:outerShdw>
                </a:effectLst>
                <a:latin typeface="+mn-lt"/>
              </a:rPr>
              <a:t>SECCIÓN DE DOCUMENTOS DE IDENTIDAD</a:t>
            </a:r>
            <a:br>
              <a:rPr lang="es-CR" sz="3600" b="1" dirty="0">
                <a:solidFill>
                  <a:schemeClr val="accent1">
                    <a:lumMod val="75000"/>
                  </a:schemeClr>
                </a:solidFill>
                <a:effectLst>
                  <a:outerShdw blurRad="38100" dist="38100" dir="2700000" algn="tl">
                    <a:srgbClr val="000000">
                      <a:alpha val="43137"/>
                    </a:srgbClr>
                  </a:outerShdw>
                </a:effectLst>
                <a:latin typeface="+mn-lt"/>
              </a:rPr>
            </a:br>
            <a:br>
              <a:rPr lang="es-CR" sz="3600" b="1" dirty="0">
                <a:solidFill>
                  <a:schemeClr val="accent1">
                    <a:lumMod val="75000"/>
                  </a:schemeClr>
                </a:solidFill>
                <a:effectLst>
                  <a:outerShdw blurRad="38100" dist="38100" dir="2700000" algn="tl">
                    <a:srgbClr val="000000">
                      <a:alpha val="43137"/>
                    </a:srgbClr>
                  </a:outerShdw>
                </a:effectLst>
                <a:latin typeface="+mn-lt"/>
              </a:rPr>
            </a:br>
            <a:r>
              <a:rPr lang="es-CR" sz="2800" dirty="0">
                <a:solidFill>
                  <a:schemeClr val="accent1">
                    <a:lumMod val="75000"/>
                  </a:schemeClr>
                </a:solidFill>
                <a:effectLst>
                  <a:outerShdw blurRad="38100" dist="38100" dir="2700000" algn="tl">
                    <a:srgbClr val="000000">
                      <a:alpha val="43137"/>
                    </a:srgbClr>
                  </a:outerShdw>
                </a:effectLst>
                <a:latin typeface="+mn-lt"/>
              </a:rPr>
              <a:t>ATENCIÓN Y RECEPCIÓN DE TRÁMITES DE CONSULADOS </a:t>
            </a:r>
            <a:endParaRPr lang="en-CR" sz="3600" dirty="0"/>
          </a:p>
        </p:txBody>
      </p:sp>
      <p:sp>
        <p:nvSpPr>
          <p:cNvPr id="9" name="Subtitle 8">
            <a:extLst>
              <a:ext uri="{FF2B5EF4-FFF2-40B4-BE49-F238E27FC236}">
                <a16:creationId xmlns:a16="http://schemas.microsoft.com/office/drawing/2014/main" id="{3256DE96-DF6D-34C6-D55E-A24E1D49C766}"/>
              </a:ext>
            </a:extLst>
          </p:cNvPr>
          <p:cNvSpPr>
            <a:spLocks noGrp="1"/>
          </p:cNvSpPr>
          <p:nvPr>
            <p:ph type="subTitle" idx="1"/>
          </p:nvPr>
        </p:nvSpPr>
        <p:spPr>
          <a:xfrm>
            <a:off x="562155" y="5359079"/>
            <a:ext cx="6220609" cy="1295600"/>
          </a:xfrm>
        </p:spPr>
        <p:txBody>
          <a:bodyPr>
            <a:noAutofit/>
          </a:bodyPr>
          <a:lstStyle/>
          <a:p>
            <a:pPr algn="l"/>
            <a:r>
              <a:rPr lang="es-CR" sz="1700" b="1" dirty="0">
                <a:effectLst>
                  <a:outerShdw blurRad="38100" dist="38100" dir="2700000" algn="tl">
                    <a:srgbClr val="000000">
                      <a:alpha val="43137"/>
                    </a:srgbClr>
                  </a:outerShdw>
                </a:effectLst>
                <a:latin typeface="+mn-lt"/>
              </a:rPr>
              <a:t>Facilitadora:</a:t>
            </a:r>
            <a:r>
              <a:rPr lang="es-CR" sz="1700" dirty="0">
                <a:latin typeface="+mn-lt"/>
              </a:rPr>
              <a:t> </a:t>
            </a:r>
          </a:p>
          <a:p>
            <a:r>
              <a:rPr lang="es-CR" sz="1700" dirty="0">
                <a:latin typeface="+mn-lt"/>
              </a:rPr>
              <a:t>Licda. Ana Lucía Andrade Vargas</a:t>
            </a:r>
          </a:p>
          <a:p>
            <a:r>
              <a:rPr lang="es-CR" sz="1700" dirty="0">
                <a:latin typeface="+mn-lt"/>
              </a:rPr>
              <a:t>Encargada de la  Gestión Consular</a:t>
            </a:r>
          </a:p>
          <a:p>
            <a:endParaRPr lang="en-CR" sz="1700" dirty="0"/>
          </a:p>
        </p:txBody>
      </p:sp>
    </p:spTree>
    <p:extLst>
      <p:ext uri="{BB962C8B-B14F-4D97-AF65-F5344CB8AC3E}">
        <p14:creationId xmlns:p14="http://schemas.microsoft.com/office/powerpoint/2010/main" val="3801085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45ED1F-9EC0-2A50-A2B9-190637F8A2EB}"/>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7B3497BC-3655-A432-A1CA-C34E14EA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50AE4A01-6EC2-DE9D-5B91-0E6A12B3F28A}"/>
              </a:ext>
            </a:extLst>
          </p:cNvPr>
          <p:cNvPicPr>
            <a:picLocks noChangeAspect="1"/>
          </p:cNvPicPr>
          <p:nvPr/>
        </p:nvPicPr>
        <p:blipFill>
          <a:blip r:embed="rId2"/>
          <a:stretch>
            <a:fillRect/>
          </a:stretch>
        </p:blipFill>
        <p:spPr>
          <a:xfrm>
            <a:off x="0" y="0"/>
            <a:ext cx="12192000" cy="6858000"/>
          </a:xfrm>
          <a:prstGeom prst="rect">
            <a:avLst/>
          </a:prstGeom>
        </p:spPr>
      </p:pic>
      <p:pic>
        <p:nvPicPr>
          <p:cNvPr id="8" name="Imagen 7" descr="Interfaz de usuario gráfica, Texto, Aplicación&#10;&#10;Descripción generada automáticamente">
            <a:extLst>
              <a:ext uri="{FF2B5EF4-FFF2-40B4-BE49-F238E27FC236}">
                <a16:creationId xmlns:a16="http://schemas.microsoft.com/office/drawing/2014/main" id="{1E9FD026-C912-BB05-170F-AD56145B44ED}"/>
              </a:ext>
            </a:extLst>
          </p:cNvPr>
          <p:cNvPicPr>
            <a:picLocks noChangeAspect="1"/>
          </p:cNvPicPr>
          <p:nvPr/>
        </p:nvPicPr>
        <p:blipFill>
          <a:blip r:embed="rId3"/>
          <a:stretch>
            <a:fillRect/>
          </a:stretch>
        </p:blipFill>
        <p:spPr>
          <a:xfrm>
            <a:off x="2452914" y="1012752"/>
            <a:ext cx="9052668" cy="5227030"/>
          </a:xfrm>
          <a:prstGeom prst="rect">
            <a:avLst/>
          </a:prstGeom>
        </p:spPr>
      </p:pic>
    </p:spTree>
    <p:extLst>
      <p:ext uri="{BB962C8B-B14F-4D97-AF65-F5344CB8AC3E}">
        <p14:creationId xmlns:p14="http://schemas.microsoft.com/office/powerpoint/2010/main" val="2838202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E7D80D-0B8A-3DCE-71F6-4D55939FA165}"/>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B78D0F6-B65A-C5D8-E4D2-793916A7D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C292FDA6-E26C-772E-7C59-E349C55A786F}"/>
              </a:ext>
            </a:extLst>
          </p:cNvPr>
          <p:cNvPicPr>
            <a:picLocks noChangeAspect="1"/>
          </p:cNvPicPr>
          <p:nvPr/>
        </p:nvPicPr>
        <p:blipFill>
          <a:blip r:embed="rId2"/>
          <a:stretch>
            <a:fillRect/>
          </a:stretch>
        </p:blipFill>
        <p:spPr>
          <a:xfrm>
            <a:off x="0" y="0"/>
            <a:ext cx="12192000" cy="6858000"/>
          </a:xfrm>
          <a:prstGeom prst="rect">
            <a:avLst/>
          </a:prstGeom>
        </p:spPr>
      </p:pic>
      <p:pic>
        <p:nvPicPr>
          <p:cNvPr id="3" name="Imagen 2">
            <a:extLst>
              <a:ext uri="{FF2B5EF4-FFF2-40B4-BE49-F238E27FC236}">
                <a16:creationId xmlns:a16="http://schemas.microsoft.com/office/drawing/2014/main" id="{D3026188-1922-5D99-A1F8-C1C6A2B07139}"/>
              </a:ext>
            </a:extLst>
          </p:cNvPr>
          <p:cNvPicPr>
            <a:picLocks noChangeAspect="1"/>
          </p:cNvPicPr>
          <p:nvPr/>
        </p:nvPicPr>
        <p:blipFill>
          <a:blip r:embed="rId3"/>
          <a:stretch>
            <a:fillRect/>
          </a:stretch>
        </p:blipFill>
        <p:spPr>
          <a:xfrm>
            <a:off x="2409371" y="876416"/>
            <a:ext cx="9079126" cy="5333884"/>
          </a:xfrm>
          <a:prstGeom prst="rect">
            <a:avLst/>
          </a:prstGeom>
        </p:spPr>
      </p:pic>
    </p:spTree>
    <p:extLst>
      <p:ext uri="{BB962C8B-B14F-4D97-AF65-F5344CB8AC3E}">
        <p14:creationId xmlns:p14="http://schemas.microsoft.com/office/powerpoint/2010/main" val="3589957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10D4AB-0FAD-01D1-1609-520028300875}"/>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AC5A022-4698-EB52-9DB3-37AE58061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26C3CD28-FF61-6990-578D-343EC0CD3232}"/>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4928073-F88A-79A4-1AAC-26841BE4BF95}"/>
              </a:ext>
            </a:extLst>
          </p:cNvPr>
          <p:cNvSpPr>
            <a:spLocks noGrp="1"/>
          </p:cNvSpPr>
          <p:nvPr>
            <p:ph type="title"/>
          </p:nvPr>
        </p:nvSpPr>
        <p:spPr>
          <a:xfrm>
            <a:off x="2740953" y="388849"/>
            <a:ext cx="8494196" cy="1047927"/>
          </a:xfrm>
        </p:spPr>
        <p:txBody>
          <a:bodyPr anchor="b">
            <a:normAutofit fontScale="90000"/>
          </a:bodyPr>
          <a:lstStyle/>
          <a:p>
            <a:pPr algn="r"/>
            <a:r>
              <a:rPr lang="es-CR" sz="3600" b="1" dirty="0">
                <a:solidFill>
                  <a:schemeClr val="accent4">
                    <a:lumMod val="50000"/>
                  </a:schemeClr>
                </a:solidFill>
                <a:effectLst>
                  <a:outerShdw blurRad="38100" dist="38100" dir="2700000" algn="tl">
                    <a:srgbClr val="000000">
                      <a:alpha val="43137"/>
                    </a:srgbClr>
                  </a:outerShdw>
                </a:effectLst>
                <a:latin typeface="+mn-lt"/>
              </a:rPr>
              <a:t>NACIONALIDAD: </a:t>
            </a:r>
            <a:br>
              <a:rPr lang="es-CR" sz="3600" b="1" dirty="0">
                <a:solidFill>
                  <a:schemeClr val="accent4">
                    <a:lumMod val="50000"/>
                  </a:schemeClr>
                </a:solidFill>
                <a:effectLst>
                  <a:outerShdw blurRad="38100" dist="38100" dir="2700000" algn="tl">
                    <a:srgbClr val="000000">
                      <a:alpha val="43137"/>
                    </a:srgbClr>
                  </a:outerShdw>
                </a:effectLst>
                <a:latin typeface="+mn-lt"/>
              </a:rPr>
            </a:br>
            <a:r>
              <a:rPr lang="es-CR" sz="3600" b="1" dirty="0">
                <a:solidFill>
                  <a:schemeClr val="accent4">
                    <a:lumMod val="50000"/>
                  </a:schemeClr>
                </a:solidFill>
                <a:effectLst>
                  <a:outerShdw blurRad="38100" dist="38100" dir="2700000" algn="tl">
                    <a:srgbClr val="000000">
                      <a:alpha val="43137"/>
                    </a:srgbClr>
                  </a:outerShdw>
                </a:effectLst>
                <a:latin typeface="+mn-lt"/>
              </a:rPr>
              <a:t>“CONSERVA NACIONALIDAD EXTRANJERA”</a:t>
            </a:r>
            <a:endParaRPr lang="en-CR" sz="3600" b="1" dirty="0">
              <a:solidFill>
                <a:schemeClr val="accent4">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Marcador de contenido 8">
            <a:extLst>
              <a:ext uri="{FF2B5EF4-FFF2-40B4-BE49-F238E27FC236}">
                <a16:creationId xmlns:a16="http://schemas.microsoft.com/office/drawing/2014/main" id="{629BF064-CE8C-12F8-8610-175E6A901A6A}"/>
              </a:ext>
            </a:extLst>
          </p:cNvPr>
          <p:cNvSpPr>
            <a:spLocks noGrp="1"/>
          </p:cNvSpPr>
          <p:nvPr>
            <p:ph idx="1"/>
          </p:nvPr>
        </p:nvSpPr>
        <p:spPr/>
        <p:txBody>
          <a:bodyPr>
            <a:normAutofit/>
          </a:bodyPr>
          <a:lstStyle/>
          <a:p>
            <a:pPr marL="0" indent="0" algn="just">
              <a:lnSpc>
                <a:spcPct val="150000"/>
              </a:lnSpc>
              <a:spcAft>
                <a:spcPts val="800"/>
              </a:spcAft>
              <a:buNone/>
            </a:pPr>
            <a:r>
              <a:rPr lang="es-ES" sz="1800" b="1" dirty="0">
                <a:solidFill>
                  <a:srgbClr val="000000"/>
                </a:solidFill>
                <a:effectLst/>
                <a:ea typeface="Times New Roman" panose="02020603050405020304" pitchFamily="18" charset="0"/>
                <a:cs typeface="Times New Roman" panose="02020603050405020304" pitchFamily="18" charset="0"/>
              </a:rPr>
              <a:t>ARTÍCULO 13 C.P </a:t>
            </a:r>
            <a:r>
              <a:rPr lang="es-ES" sz="1800" dirty="0">
                <a:solidFill>
                  <a:srgbClr val="000000"/>
                </a:solidFill>
                <a:effectLst/>
                <a:ea typeface="Times New Roman" panose="02020603050405020304" pitchFamily="18" charset="0"/>
                <a:cs typeface="Times New Roman" panose="02020603050405020304" pitchFamily="18" charset="0"/>
              </a:rPr>
              <a:t>- Son costarricenses por nacimiento:</a:t>
            </a:r>
            <a:endParaRPr lang="es-CR" sz="1800" dirty="0">
              <a:effectLst/>
              <a:ea typeface="Calibri" panose="020F0502020204030204" pitchFamily="34" charset="0"/>
              <a:cs typeface="Times New Roman" panose="02020603050405020304" pitchFamily="18" charset="0"/>
            </a:endParaRPr>
          </a:p>
          <a:p>
            <a:pPr marL="0" indent="0" algn="just">
              <a:lnSpc>
                <a:spcPct val="150000"/>
              </a:lnSpc>
              <a:spcAft>
                <a:spcPts val="800"/>
              </a:spcAft>
              <a:buNone/>
            </a:pPr>
            <a:r>
              <a:rPr lang="es-ES" sz="1800" dirty="0">
                <a:solidFill>
                  <a:srgbClr val="000000"/>
                </a:solidFill>
                <a:effectLst/>
                <a:ea typeface="Times New Roman" panose="02020603050405020304" pitchFamily="18" charset="0"/>
                <a:cs typeface="Times New Roman" panose="02020603050405020304" pitchFamily="18" charset="0"/>
              </a:rPr>
              <a:t>a) El hijo de padre o madre costarricense nacido en el territorio de la República.</a:t>
            </a:r>
            <a:endParaRPr lang="es-CR" sz="1800" dirty="0">
              <a:effectLst/>
              <a:ea typeface="Calibri" panose="020F0502020204030204" pitchFamily="34" charset="0"/>
              <a:cs typeface="Times New Roman" panose="02020603050405020304" pitchFamily="18" charset="0"/>
            </a:endParaRPr>
          </a:p>
          <a:p>
            <a:pPr marL="0" indent="0" algn="just">
              <a:lnSpc>
                <a:spcPct val="150000"/>
              </a:lnSpc>
              <a:spcAft>
                <a:spcPts val="800"/>
              </a:spcAft>
              <a:buNone/>
            </a:pPr>
            <a:r>
              <a:rPr lang="es-ES" sz="1800" b="1" dirty="0">
                <a:solidFill>
                  <a:srgbClr val="000000"/>
                </a:solidFill>
                <a:effectLst/>
                <a:ea typeface="Times New Roman" panose="02020603050405020304" pitchFamily="18" charset="0"/>
                <a:cs typeface="Times New Roman" panose="02020603050405020304" pitchFamily="18" charset="0"/>
              </a:rPr>
              <a:t>b) El hijo de padre o madre costarricense por nacimiento, que nazca en el extranjero, y se inscriba como tal en el Registro Civil, por la voluntad del progenitor costarricense, mientras sea menor de edad, o por la propia hasta cumplir veinticinco años.</a:t>
            </a:r>
            <a:endParaRPr lang="es-CR" sz="1800" b="1" dirty="0">
              <a:effectLst/>
              <a:ea typeface="Calibri" panose="020F0502020204030204" pitchFamily="34" charset="0"/>
              <a:cs typeface="Times New Roman" panose="02020603050405020304" pitchFamily="18" charset="0"/>
            </a:endParaRPr>
          </a:p>
          <a:p>
            <a:pPr marL="0" indent="0" algn="just">
              <a:lnSpc>
                <a:spcPct val="150000"/>
              </a:lnSpc>
              <a:spcAft>
                <a:spcPts val="800"/>
              </a:spcAft>
              <a:buNone/>
            </a:pPr>
            <a:r>
              <a:rPr lang="es-ES" sz="1800" dirty="0">
                <a:solidFill>
                  <a:srgbClr val="000000"/>
                </a:solidFill>
                <a:effectLst/>
                <a:ea typeface="Times New Roman" panose="02020603050405020304" pitchFamily="18" charset="0"/>
                <a:cs typeface="Times New Roman" panose="02020603050405020304" pitchFamily="18" charset="0"/>
              </a:rPr>
              <a:t>c) El hijo de padres extranjeros nacido en Costa Rica que se inscriba como costarricense, por voluntad de cualquiera de sus progenitores mientras sea menor de edad, o por la propia hasta cumplir veinticinco años.</a:t>
            </a:r>
            <a:endParaRPr lang="es-CR" sz="1800" dirty="0">
              <a:effectLst/>
              <a:ea typeface="Calibri" panose="020F0502020204030204" pitchFamily="34" charset="0"/>
              <a:cs typeface="Times New Roman" panose="02020603050405020304" pitchFamily="18" charset="0"/>
            </a:endParaRPr>
          </a:p>
          <a:p>
            <a:pPr algn="just">
              <a:lnSpc>
                <a:spcPct val="107000"/>
              </a:lnSpc>
              <a:spcAft>
                <a:spcPts val="800"/>
              </a:spcAft>
            </a:pPr>
            <a:endParaRPr lang="es-C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p:txBody>
      </p:sp>
    </p:spTree>
    <p:extLst>
      <p:ext uri="{BB962C8B-B14F-4D97-AF65-F5344CB8AC3E}">
        <p14:creationId xmlns:p14="http://schemas.microsoft.com/office/powerpoint/2010/main" val="3069222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5" name="Marcador de contenido 3">
            <a:extLst>
              <a:ext uri="{FF2B5EF4-FFF2-40B4-BE49-F238E27FC236}">
                <a16:creationId xmlns:a16="http://schemas.microsoft.com/office/drawing/2014/main" id="{1D1A2D93-46B5-AFF3-6233-8F3E47778EC0}"/>
              </a:ext>
            </a:extLst>
          </p:cNvPr>
          <p:cNvGraphicFramePr>
            <a:graphicFrameLocks noGrp="1"/>
          </p:cNvGraphicFramePr>
          <p:nvPr>
            <p:ph idx="1"/>
            <p:extLst>
              <p:ext uri="{D42A27DB-BD31-4B8C-83A1-F6EECF244321}">
                <p14:modId xmlns:p14="http://schemas.microsoft.com/office/powerpoint/2010/main" val="1252044604"/>
              </p:ext>
            </p:extLst>
          </p:nvPr>
        </p:nvGraphicFramePr>
        <p:xfrm>
          <a:off x="1470359" y="471948"/>
          <a:ext cx="9576183" cy="5526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594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graphicFrame>
        <p:nvGraphicFramePr>
          <p:cNvPr id="4" name="Marcador de contenido 3">
            <a:extLst>
              <a:ext uri="{FF2B5EF4-FFF2-40B4-BE49-F238E27FC236}">
                <a16:creationId xmlns:a16="http://schemas.microsoft.com/office/drawing/2014/main" id="{6F1E6FDB-CE41-1FC8-68F1-30D4CF3303B1}"/>
              </a:ext>
            </a:extLst>
          </p:cNvPr>
          <p:cNvGraphicFramePr>
            <a:graphicFrameLocks/>
          </p:cNvGraphicFramePr>
          <p:nvPr>
            <p:extLst>
              <p:ext uri="{D42A27DB-BD31-4B8C-83A1-F6EECF244321}">
                <p14:modId xmlns:p14="http://schemas.microsoft.com/office/powerpoint/2010/main" val="2793162582"/>
              </p:ext>
            </p:extLst>
          </p:nvPr>
        </p:nvGraphicFramePr>
        <p:xfrm>
          <a:off x="718516" y="532124"/>
          <a:ext cx="10751918" cy="5793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0984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8239"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4572" y="1586875"/>
            <a:ext cx="10799806" cy="4541919"/>
          </a:xfrm>
        </p:spPr>
        <p:txBody>
          <a:bodyPr>
            <a:normAutofit/>
          </a:bodyPr>
          <a:lstStyle/>
          <a:p>
            <a:pPr marL="0" indent="0">
              <a:buNone/>
            </a:pPr>
            <a:r>
              <a:rPr lang="es-CR" sz="2000" b="1" dirty="0">
                <a:solidFill>
                  <a:schemeClr val="accent4">
                    <a:lumMod val="50000"/>
                  </a:schemeClr>
                </a:solidFill>
                <a:effectLst>
                  <a:outerShdw blurRad="38100" dist="38100" dir="2700000" algn="tl">
                    <a:srgbClr val="000000">
                      <a:alpha val="43137"/>
                    </a:srgbClr>
                  </a:outerShdw>
                </a:effectLst>
              </a:rPr>
              <a:t>Primera Vez (Naturalizado)</a:t>
            </a:r>
          </a:p>
          <a:p>
            <a:pPr marL="0" indent="0">
              <a:buNone/>
            </a:pPr>
            <a:endParaRPr lang="es-CR" sz="1600" b="1" dirty="0">
              <a:solidFill>
                <a:schemeClr val="accent4">
                  <a:lumMod val="50000"/>
                </a:schemeClr>
              </a:solidFill>
            </a:endParaRPr>
          </a:p>
          <a:p>
            <a:r>
              <a:rPr lang="es-ES" sz="1600" dirty="0"/>
              <a:t>Aportar copia de la carta de naturalización o copia del acta de entrega de la carta de naturalización.</a:t>
            </a:r>
          </a:p>
          <a:p>
            <a:endParaRPr lang="en-US" sz="2000" dirty="0"/>
          </a:p>
        </p:txBody>
      </p:sp>
      <p:pic>
        <p:nvPicPr>
          <p:cNvPr id="3" name="Imagen 2" descr="Texto&#10;&#10;Descripción generada automáticamente">
            <a:extLst>
              <a:ext uri="{FF2B5EF4-FFF2-40B4-BE49-F238E27FC236}">
                <a16:creationId xmlns:a16="http://schemas.microsoft.com/office/drawing/2014/main" id="{FBA6D782-058D-C876-FE5D-D71C59AC376B}"/>
              </a:ext>
            </a:extLst>
          </p:cNvPr>
          <p:cNvPicPr>
            <a:picLocks noChangeAspect="1"/>
          </p:cNvPicPr>
          <p:nvPr/>
        </p:nvPicPr>
        <p:blipFill>
          <a:blip r:embed="rId3"/>
          <a:stretch>
            <a:fillRect/>
          </a:stretch>
        </p:blipFill>
        <p:spPr>
          <a:xfrm>
            <a:off x="6424787" y="2889133"/>
            <a:ext cx="3145944" cy="2852196"/>
          </a:xfrm>
          <a:prstGeom prst="rect">
            <a:avLst/>
          </a:prstGeom>
          <a:effectLst>
            <a:outerShdw blurRad="50800" dist="38100" dir="2700000" algn="tl" rotWithShape="0">
              <a:prstClr val="black">
                <a:alpha val="40000"/>
              </a:prstClr>
            </a:outerShdw>
          </a:effectLst>
        </p:spPr>
      </p:pic>
      <p:pic>
        <p:nvPicPr>
          <p:cNvPr id="4" name="Imagen 3" descr="Texto, Aplicación&#10;&#10;Descripción generada automáticamente">
            <a:extLst>
              <a:ext uri="{FF2B5EF4-FFF2-40B4-BE49-F238E27FC236}">
                <a16:creationId xmlns:a16="http://schemas.microsoft.com/office/drawing/2014/main" id="{D2F2D473-FE58-8165-CB5D-8A11F8A82E11}"/>
              </a:ext>
            </a:extLst>
          </p:cNvPr>
          <p:cNvPicPr>
            <a:picLocks noChangeAspect="1"/>
          </p:cNvPicPr>
          <p:nvPr/>
        </p:nvPicPr>
        <p:blipFill>
          <a:blip r:embed="rId4"/>
          <a:stretch>
            <a:fillRect/>
          </a:stretch>
        </p:blipFill>
        <p:spPr>
          <a:xfrm>
            <a:off x="2621269" y="2761407"/>
            <a:ext cx="2411907" cy="310764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91126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3049"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504710"/>
            <a:ext cx="10799806" cy="5006050"/>
          </a:xfrm>
        </p:spPr>
        <p:txBody>
          <a:bodyPr>
            <a:normAutofit fontScale="62500" lnSpcReduction="20000"/>
          </a:bodyPr>
          <a:lstStyle/>
          <a:p>
            <a:pPr marL="0" indent="0">
              <a:buNone/>
            </a:pPr>
            <a:r>
              <a:rPr lang="es-CR" sz="3200" b="1" dirty="0">
                <a:solidFill>
                  <a:schemeClr val="accent4">
                    <a:lumMod val="50000"/>
                  </a:schemeClr>
                </a:solidFill>
                <a:effectLst>
                  <a:outerShdw blurRad="38100" dist="38100" dir="2700000" algn="tl">
                    <a:srgbClr val="000000">
                      <a:alpha val="43137"/>
                    </a:srgbClr>
                  </a:outerShdw>
                </a:effectLst>
              </a:rPr>
              <a:t>Duplicado</a:t>
            </a:r>
          </a:p>
          <a:p>
            <a:pPr marL="0" indent="0">
              <a:lnSpc>
                <a:spcPct val="110000"/>
              </a:lnSpc>
              <a:buNone/>
            </a:pPr>
            <a:endParaRPr lang="es-CR" sz="2200" b="1" dirty="0">
              <a:solidFill>
                <a:schemeClr val="accent4">
                  <a:lumMod val="50000"/>
                </a:schemeClr>
              </a:solidFill>
            </a:endParaRPr>
          </a:p>
          <a:p>
            <a:pPr lvl="0" algn="just">
              <a:lnSpc>
                <a:spcPct val="110000"/>
              </a:lnSpc>
            </a:pPr>
            <a:r>
              <a:rPr lang="es-ES" sz="2600" dirty="0"/>
              <a:t>Puede solicitar su documento de identidad todo aquel costarricense que tenga la cédula: </a:t>
            </a:r>
            <a:r>
              <a:rPr lang="es-ES" sz="2600" u="sng" dirty="0"/>
              <a:t>vencida, extraviada, robada, deteriorada o desea realizar cambio de datos </a:t>
            </a:r>
            <a:r>
              <a:rPr lang="es-ES" sz="2200" b="1" i="1" u="sng" dirty="0"/>
              <a:t>(está razón debe ser anotada en la parte de observaciones)</a:t>
            </a:r>
            <a:r>
              <a:rPr lang="es-ES" sz="2200" b="1" i="1" dirty="0"/>
              <a:t>.</a:t>
            </a:r>
            <a:endParaRPr lang="es-ES" sz="2600" b="1" i="1" dirty="0"/>
          </a:p>
          <a:p>
            <a:pPr lvl="0" algn="just">
              <a:lnSpc>
                <a:spcPct val="110000"/>
              </a:lnSpc>
            </a:pPr>
            <a:r>
              <a:rPr lang="es-CR" sz="2600" b="1" u="sng" dirty="0"/>
              <a:t>NO</a:t>
            </a:r>
            <a:r>
              <a:rPr lang="es-CR" sz="2600" dirty="0"/>
              <a:t> es necesario presentar y adjuntar:</a:t>
            </a:r>
          </a:p>
          <a:p>
            <a:pPr marL="0" lvl="0" indent="0" algn="just">
              <a:lnSpc>
                <a:spcPct val="110000"/>
              </a:lnSpc>
              <a:buNone/>
            </a:pPr>
            <a:r>
              <a:rPr lang="es-CR" sz="2600" dirty="0"/>
              <a:t>				- Copia del documento de identidad anterior</a:t>
            </a:r>
          </a:p>
          <a:p>
            <a:pPr marL="0" lvl="0" indent="0" algn="just">
              <a:lnSpc>
                <a:spcPct val="110000"/>
              </a:lnSpc>
              <a:buNone/>
            </a:pPr>
            <a:r>
              <a:rPr lang="es-CR" sz="2600" dirty="0"/>
              <a:t>				- Certificados de nacimiento</a:t>
            </a:r>
          </a:p>
          <a:p>
            <a:pPr marL="0" lvl="0" indent="0" algn="just">
              <a:lnSpc>
                <a:spcPct val="110000"/>
              </a:lnSpc>
              <a:buNone/>
            </a:pPr>
            <a:r>
              <a:rPr lang="es-CR" sz="2600" dirty="0"/>
              <a:t>				- Denuncias policiales por robo o extravío</a:t>
            </a:r>
          </a:p>
          <a:p>
            <a:pPr marL="0" indent="0" algn="just">
              <a:buNone/>
            </a:pPr>
            <a:endParaRPr lang="es-MX" sz="2600" b="1" dirty="0"/>
          </a:p>
          <a:p>
            <a:pPr algn="just"/>
            <a:r>
              <a:rPr lang="es-MX" sz="2600" dirty="0"/>
              <a:t>En caso de cambiar el </a:t>
            </a:r>
            <a:r>
              <a:rPr lang="es-MX" sz="2600" dirty="0" err="1"/>
              <a:t>Cc</a:t>
            </a:r>
            <a:r>
              <a:rPr lang="es-MX" sz="2600" dirty="0"/>
              <a:t>: (conocido como), adjuntar documento que demuestre dicha solicitud. </a:t>
            </a:r>
          </a:p>
          <a:p>
            <a:pPr algn="just"/>
            <a:endParaRPr lang="es-MX" sz="2600" dirty="0"/>
          </a:p>
          <a:p>
            <a:pPr algn="just">
              <a:lnSpc>
                <a:spcPct val="120000"/>
              </a:lnSpc>
              <a:spcBef>
                <a:spcPts val="0"/>
              </a:spcBef>
            </a:pPr>
            <a:r>
              <a:rPr lang="es-MX" sz="2600" dirty="0"/>
              <a:t>En caso de solicitar firma a ruego (cuando el solicitante no puede firmar), debe hacerse acompañar por una persona para que firme la solicitud, indicar el parentesco en las observaciones y adjuntar copia del documento de identidad.</a:t>
            </a:r>
          </a:p>
          <a:p>
            <a:pPr marL="0" lvl="0" indent="0" algn="just">
              <a:lnSpc>
                <a:spcPct val="110000"/>
              </a:lnSpc>
              <a:buNone/>
            </a:pPr>
            <a:r>
              <a:rPr lang="es-CR" sz="1900" i="1" dirty="0"/>
              <a:t>Es importante aclarar que, si la persona ya solicito cédula de identidad en algún momento, la Sección de Analisis se encarga de realizar la identificación biométrica de la persona y en caso de duda se le notificara tanto al usuario como al consulado, por lo que es importante siempre aportar </a:t>
            </a:r>
            <a:r>
              <a:rPr lang="es-CR" sz="1900" b="1" i="1" u="sng" dirty="0"/>
              <a:t>un correo electrónico</a:t>
            </a:r>
            <a:r>
              <a:rPr lang="es-CR" sz="1900" i="1" dirty="0"/>
              <a:t> para notificaciones en la parte de observaciones.</a:t>
            </a:r>
          </a:p>
          <a:p>
            <a:pPr marL="0" indent="0" algn="just">
              <a:buNone/>
            </a:pPr>
            <a:endParaRPr lang="es-ES" sz="5100" b="1" dirty="0">
              <a:latin typeface="Bahnschrift" panose="020B0502040204020203" pitchFamily="34" charset="0"/>
            </a:endParaRPr>
          </a:p>
          <a:p>
            <a:endParaRPr lang="en-US" sz="2000" dirty="0"/>
          </a:p>
        </p:txBody>
      </p:sp>
    </p:spTree>
    <p:extLst>
      <p:ext uri="{BB962C8B-B14F-4D97-AF65-F5344CB8AC3E}">
        <p14:creationId xmlns:p14="http://schemas.microsoft.com/office/powerpoint/2010/main" val="1442211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4624"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0"/>
            <a:ext cx="10799806" cy="4541919"/>
          </a:xfrm>
        </p:spPr>
        <p:txBody>
          <a:bodyPr>
            <a:normAutofit/>
          </a:bodyPr>
          <a:lstStyle/>
          <a:p>
            <a:pPr marL="0" indent="0">
              <a:buNone/>
            </a:pPr>
            <a:r>
              <a:rPr lang="es-CR" sz="2000" b="1" dirty="0">
                <a:solidFill>
                  <a:schemeClr val="accent4">
                    <a:lumMod val="50000"/>
                  </a:schemeClr>
                </a:solidFill>
                <a:effectLst>
                  <a:outerShdw blurRad="38100" dist="38100" dir="2700000" algn="tl">
                    <a:srgbClr val="000000">
                      <a:alpha val="43137"/>
                    </a:srgbClr>
                  </a:outerShdw>
                </a:effectLst>
              </a:rPr>
              <a:t>Traslado Electoral</a:t>
            </a:r>
          </a:p>
          <a:p>
            <a:pPr marL="0" indent="0">
              <a:buNone/>
            </a:pPr>
            <a:endParaRPr lang="es-CR" sz="1800" b="1" dirty="0">
              <a:solidFill>
                <a:schemeClr val="accent4">
                  <a:lumMod val="50000"/>
                </a:schemeClr>
              </a:solidFill>
            </a:endParaRPr>
          </a:p>
          <a:p>
            <a:pPr algn="just">
              <a:lnSpc>
                <a:spcPct val="100000"/>
              </a:lnSpc>
              <a:spcBef>
                <a:spcPts val="0"/>
              </a:spcBef>
            </a:pPr>
            <a:r>
              <a:rPr lang="es-CR" sz="1600" dirty="0"/>
              <a:t>Trámite personal.</a:t>
            </a:r>
          </a:p>
          <a:p>
            <a:pPr algn="just">
              <a:lnSpc>
                <a:spcPct val="100000"/>
              </a:lnSpc>
              <a:spcBef>
                <a:spcPts val="0"/>
              </a:spcBef>
            </a:pPr>
            <a:endParaRPr lang="es-CR" sz="1600" dirty="0"/>
          </a:p>
          <a:p>
            <a:pPr lvl="0" algn="just">
              <a:lnSpc>
                <a:spcPct val="100000"/>
              </a:lnSpc>
              <a:spcBef>
                <a:spcPts val="0"/>
              </a:spcBef>
            </a:pPr>
            <a:r>
              <a:rPr lang="es-ES" sz="1600" dirty="0"/>
              <a:t>El único dato para modificar</a:t>
            </a:r>
            <a:r>
              <a:rPr lang="es-ES_tradnl" sz="1600" dirty="0"/>
              <a:t> es </a:t>
            </a:r>
            <a:r>
              <a:rPr lang="es-ES" sz="1600" dirty="0"/>
              <a:t>el domicilio electoral.</a:t>
            </a:r>
          </a:p>
          <a:p>
            <a:pPr lvl="0" algn="just">
              <a:lnSpc>
                <a:spcPct val="100000"/>
              </a:lnSpc>
              <a:spcBef>
                <a:spcPts val="0"/>
              </a:spcBef>
            </a:pPr>
            <a:endParaRPr lang="es-CR" sz="1600" dirty="0"/>
          </a:p>
          <a:p>
            <a:pPr lvl="0" algn="just">
              <a:lnSpc>
                <a:spcPct val="100000"/>
              </a:lnSpc>
              <a:spcBef>
                <a:spcPts val="0"/>
              </a:spcBef>
            </a:pPr>
            <a:r>
              <a:rPr lang="es-ES_tradnl" sz="1600" b="1" u="sng" dirty="0"/>
              <a:t>No genera</a:t>
            </a:r>
            <a:r>
              <a:rPr lang="es-ES_tradnl" sz="1600" b="1" dirty="0"/>
              <a:t> </a:t>
            </a:r>
            <a:r>
              <a:rPr lang="es-ES_tradnl" sz="1600" dirty="0"/>
              <a:t>nuevo documento de identidad.</a:t>
            </a:r>
          </a:p>
          <a:p>
            <a:pPr lvl="0" algn="just">
              <a:lnSpc>
                <a:spcPct val="100000"/>
              </a:lnSpc>
              <a:spcBef>
                <a:spcPts val="0"/>
              </a:spcBef>
            </a:pPr>
            <a:endParaRPr lang="es-ES_tradnl" sz="1600" dirty="0"/>
          </a:p>
          <a:p>
            <a:pPr lvl="0" algn="just">
              <a:lnSpc>
                <a:spcPct val="100000"/>
              </a:lnSpc>
              <a:spcBef>
                <a:spcPts val="0"/>
              </a:spcBef>
            </a:pPr>
            <a:r>
              <a:rPr lang="es-ES_tradnl" sz="1600" dirty="0"/>
              <a:t>En caso de recibir una solicitud de traslado electoral y la persona solicitante manifiesta que requiere cambiar la firma, se realiza un trámite de duplicado por cambio de datos.</a:t>
            </a:r>
          </a:p>
          <a:p>
            <a:pPr lvl="0" algn="just"/>
            <a:endParaRPr lang="es-CR" sz="1600" dirty="0"/>
          </a:p>
          <a:p>
            <a:pPr lvl="0" algn="just"/>
            <a:endParaRPr lang="es-CR" sz="1600" dirty="0"/>
          </a:p>
          <a:p>
            <a:pPr marL="0" indent="0" algn="just">
              <a:buNone/>
            </a:pPr>
            <a:endParaRPr lang="es-ES" sz="4000" b="1" dirty="0">
              <a:latin typeface="Bahnschrift" panose="020B0502040204020203" pitchFamily="34" charset="0"/>
            </a:endParaRPr>
          </a:p>
          <a:p>
            <a:endParaRPr lang="en-US" sz="2000" dirty="0"/>
          </a:p>
        </p:txBody>
      </p:sp>
    </p:spTree>
    <p:extLst>
      <p:ext uri="{BB962C8B-B14F-4D97-AF65-F5344CB8AC3E}">
        <p14:creationId xmlns:p14="http://schemas.microsoft.com/office/powerpoint/2010/main" val="2371168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8239"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4571" y="1552151"/>
            <a:ext cx="10799806" cy="1664121"/>
          </a:xfrm>
        </p:spPr>
        <p:txBody>
          <a:bodyPr>
            <a:normAutofit/>
          </a:bodyPr>
          <a:lstStyle/>
          <a:p>
            <a:pPr marL="0" indent="0">
              <a:buNone/>
            </a:pPr>
            <a:r>
              <a:rPr lang="es-CR" sz="2000" b="1" dirty="0">
                <a:solidFill>
                  <a:schemeClr val="accent4">
                    <a:lumMod val="50000"/>
                  </a:schemeClr>
                </a:solidFill>
                <a:effectLst>
                  <a:outerShdw blurRad="38100" dist="38100" dir="2700000" algn="tl">
                    <a:srgbClr val="000000">
                      <a:alpha val="43137"/>
                    </a:srgbClr>
                  </a:outerShdw>
                </a:effectLst>
              </a:rPr>
              <a:t>Traslado Electoral para voto en el extranjero</a:t>
            </a:r>
          </a:p>
          <a:p>
            <a:pPr marL="0" indent="0">
              <a:buNone/>
            </a:pPr>
            <a:endParaRPr lang="es-CR" sz="2000" b="1" dirty="0">
              <a:solidFill>
                <a:schemeClr val="accent4">
                  <a:lumMod val="50000"/>
                </a:schemeClr>
              </a:solidFill>
              <a:effectLst>
                <a:outerShdw blurRad="38100" dist="38100" dir="2700000" algn="tl">
                  <a:srgbClr val="000000">
                    <a:alpha val="43137"/>
                  </a:srgbClr>
                </a:outerShdw>
              </a:effectLst>
            </a:endParaRPr>
          </a:p>
          <a:p>
            <a:pPr>
              <a:lnSpc>
                <a:spcPct val="100000"/>
              </a:lnSpc>
              <a:spcBef>
                <a:spcPts val="0"/>
              </a:spcBef>
            </a:pPr>
            <a:r>
              <a:rPr lang="es-CR" sz="1600" dirty="0">
                <a:latin typeface="+mn-lt"/>
              </a:rPr>
              <a:t>Este servicio solamente se puede utilizar para empadronarse en el extranjero y debe realizarse por medio de la página web </a:t>
            </a:r>
            <a:r>
              <a:rPr lang="es-CR" sz="1600" dirty="0">
                <a:hlinkClick r:id="rId3"/>
              </a:rPr>
              <a:t>https://servicioselectorales.tse.go.cr/votoextranjeroexterno/Presentacion/#/steSolicitudTrasladoElectoral</a:t>
            </a:r>
            <a:r>
              <a:rPr lang="es-CR" sz="1600" dirty="0"/>
              <a:t> sin necesidad de tener que presentarse al Consulado. ESTE PROCESO NO GENERA DOCUMENTO FISICO.</a:t>
            </a:r>
          </a:p>
          <a:p>
            <a:endParaRPr lang="es-CR" sz="1600" dirty="0">
              <a:latin typeface="+mn-lt"/>
            </a:endParaRPr>
          </a:p>
          <a:p>
            <a:endParaRPr lang="en-US" sz="2000" dirty="0"/>
          </a:p>
        </p:txBody>
      </p:sp>
      <p:pic>
        <p:nvPicPr>
          <p:cNvPr id="2" name="Imagen 1" descr="Interfaz de usuario gráfica, Texto, Aplicación, Correo electrónico, Sitio web&#10;&#10;Descripción generada automáticamente">
            <a:extLst>
              <a:ext uri="{FF2B5EF4-FFF2-40B4-BE49-F238E27FC236}">
                <a16:creationId xmlns:a16="http://schemas.microsoft.com/office/drawing/2014/main" id="{E9F9B6B8-E9A6-AC4F-EA27-A1661912E525}"/>
              </a:ext>
            </a:extLst>
          </p:cNvPr>
          <p:cNvPicPr>
            <a:picLocks noChangeAspect="1"/>
          </p:cNvPicPr>
          <p:nvPr/>
        </p:nvPicPr>
        <p:blipFill>
          <a:blip r:embed="rId4"/>
          <a:stretch>
            <a:fillRect/>
          </a:stretch>
        </p:blipFill>
        <p:spPr>
          <a:xfrm>
            <a:off x="2591503" y="3216272"/>
            <a:ext cx="7025471" cy="2741918"/>
          </a:xfrm>
          <a:prstGeom prst="rect">
            <a:avLst/>
          </a:prstGeom>
        </p:spPr>
      </p:pic>
    </p:spTree>
    <p:extLst>
      <p:ext uri="{BB962C8B-B14F-4D97-AF65-F5344CB8AC3E}">
        <p14:creationId xmlns:p14="http://schemas.microsoft.com/office/powerpoint/2010/main" val="887637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C84775-B9BC-3B86-7776-65C83A04A170}"/>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DEE6188-7926-D7C2-01FA-C92085799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E5DD7B55-FBBC-8C4B-34AD-18B55074B836}"/>
              </a:ext>
            </a:extLst>
          </p:cNvPr>
          <p:cNvPicPr>
            <a:picLocks noChangeAspect="1"/>
          </p:cNvPicPr>
          <p:nvPr/>
        </p:nvPicPr>
        <p:blipFill>
          <a:blip r:embed="rId2"/>
          <a:stretch>
            <a:fillRect/>
          </a:stretch>
        </p:blipFill>
        <p:spPr>
          <a:xfrm>
            <a:off x="0" y="0"/>
            <a:ext cx="12192000" cy="6858000"/>
          </a:xfrm>
          <a:prstGeom prst="rect">
            <a:avLst/>
          </a:prstGeom>
        </p:spPr>
      </p:pic>
      <p:sp>
        <p:nvSpPr>
          <p:cNvPr id="26" name="Content Placeholder 25">
            <a:extLst>
              <a:ext uri="{FF2B5EF4-FFF2-40B4-BE49-F238E27FC236}">
                <a16:creationId xmlns:a16="http://schemas.microsoft.com/office/drawing/2014/main" id="{D2E78A04-1824-61BB-BAE6-02EC7C9379DE}"/>
              </a:ext>
            </a:extLst>
          </p:cNvPr>
          <p:cNvSpPr>
            <a:spLocks noGrp="1"/>
          </p:cNvSpPr>
          <p:nvPr>
            <p:ph idx="1"/>
          </p:nvPr>
        </p:nvSpPr>
        <p:spPr>
          <a:xfrm>
            <a:off x="704336" y="1968840"/>
            <a:ext cx="10799806" cy="4541919"/>
          </a:xfrm>
        </p:spPr>
        <p:txBody>
          <a:bodyPr>
            <a:normAutofit/>
          </a:bodyPr>
          <a:lstStyle/>
          <a:p>
            <a:endParaRPr lang="es-CR" sz="1600" dirty="0">
              <a:latin typeface="+mn-lt"/>
            </a:endParaRPr>
          </a:p>
          <a:p>
            <a:endParaRPr lang="en-US" sz="2000" dirty="0"/>
          </a:p>
        </p:txBody>
      </p:sp>
      <p:pic>
        <p:nvPicPr>
          <p:cNvPr id="4" name="Imagen 3">
            <a:extLst>
              <a:ext uri="{FF2B5EF4-FFF2-40B4-BE49-F238E27FC236}">
                <a16:creationId xmlns:a16="http://schemas.microsoft.com/office/drawing/2014/main" id="{21E21BEC-98D1-2860-D578-9884D861D074}"/>
              </a:ext>
            </a:extLst>
          </p:cNvPr>
          <p:cNvPicPr>
            <a:picLocks noChangeAspect="1"/>
          </p:cNvPicPr>
          <p:nvPr/>
        </p:nvPicPr>
        <p:blipFill>
          <a:blip r:embed="rId3"/>
          <a:stretch>
            <a:fillRect/>
          </a:stretch>
        </p:blipFill>
        <p:spPr>
          <a:xfrm>
            <a:off x="2318683" y="1717464"/>
            <a:ext cx="7551583" cy="4240721"/>
          </a:xfrm>
          <a:prstGeom prst="rect">
            <a:avLst/>
          </a:prstGeom>
        </p:spPr>
      </p:pic>
    </p:spTree>
    <p:extLst>
      <p:ext uri="{BB962C8B-B14F-4D97-AF65-F5344CB8AC3E}">
        <p14:creationId xmlns:p14="http://schemas.microsoft.com/office/powerpoint/2010/main" val="48118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SITIO WEB PARA CONSULTAS CONSULARES</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3400168" y="1968841"/>
            <a:ext cx="5391664" cy="392394"/>
          </a:xfrm>
        </p:spPr>
        <p:txBody>
          <a:bodyPr>
            <a:normAutofit/>
          </a:bodyPr>
          <a:lstStyle/>
          <a:p>
            <a:r>
              <a:rPr lang="es-CR" sz="2000" dirty="0">
                <a:latin typeface="Bahnschrift" panose="020B0502040204020203" pitchFamily="34" charset="0"/>
                <a:hlinkClick r:id="rId3"/>
              </a:rPr>
              <a:t>https://www.tse.go.cr/infoconsuladosTSE</a:t>
            </a:r>
            <a:r>
              <a:rPr lang="es-CR" sz="2000" dirty="0">
                <a:latin typeface="Bahnschrift" panose="020B0502040204020203" pitchFamily="34" charset="0"/>
              </a:rPr>
              <a:t> </a:t>
            </a:r>
            <a:endParaRPr lang="en-US" sz="2000" dirty="0"/>
          </a:p>
        </p:txBody>
      </p:sp>
      <p:pic>
        <p:nvPicPr>
          <p:cNvPr id="5" name="Imagen 4">
            <a:extLst>
              <a:ext uri="{FF2B5EF4-FFF2-40B4-BE49-F238E27FC236}">
                <a16:creationId xmlns:a16="http://schemas.microsoft.com/office/drawing/2014/main" id="{C3A06154-9544-DBB8-B329-8F517CFD4219}"/>
              </a:ext>
            </a:extLst>
          </p:cNvPr>
          <p:cNvPicPr>
            <a:picLocks noChangeAspect="1"/>
          </p:cNvPicPr>
          <p:nvPr/>
        </p:nvPicPr>
        <p:blipFill>
          <a:blip r:embed="rId4"/>
          <a:stretch>
            <a:fillRect/>
          </a:stretch>
        </p:blipFill>
        <p:spPr>
          <a:xfrm>
            <a:off x="682906" y="2361235"/>
            <a:ext cx="11019099" cy="3906215"/>
          </a:xfrm>
          <a:prstGeom prst="rect">
            <a:avLst/>
          </a:prstGeom>
        </p:spPr>
      </p:pic>
    </p:spTree>
    <p:extLst>
      <p:ext uri="{BB962C8B-B14F-4D97-AF65-F5344CB8AC3E}">
        <p14:creationId xmlns:p14="http://schemas.microsoft.com/office/powerpoint/2010/main" val="4237635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90947B-580F-961D-AED4-D7AD764CEBB5}"/>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41E3033-4EC9-25E9-FC66-2F563132B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61CC5ED3-4A89-BD9B-829C-3518DCC50BC8}"/>
              </a:ext>
            </a:extLst>
          </p:cNvPr>
          <p:cNvPicPr>
            <a:picLocks noChangeAspect="1"/>
          </p:cNvPicPr>
          <p:nvPr/>
        </p:nvPicPr>
        <p:blipFill>
          <a:blip r:embed="rId2"/>
          <a:stretch>
            <a:fillRect/>
          </a:stretch>
        </p:blipFill>
        <p:spPr>
          <a:xfrm>
            <a:off x="0" y="0"/>
            <a:ext cx="12192000" cy="6858000"/>
          </a:xfrm>
          <a:prstGeom prst="rect">
            <a:avLst/>
          </a:prstGeom>
        </p:spPr>
      </p:pic>
      <p:sp>
        <p:nvSpPr>
          <p:cNvPr id="26" name="Content Placeholder 25">
            <a:extLst>
              <a:ext uri="{FF2B5EF4-FFF2-40B4-BE49-F238E27FC236}">
                <a16:creationId xmlns:a16="http://schemas.microsoft.com/office/drawing/2014/main" id="{0AE7A015-96C7-B5C7-2F09-7240BCA8EBC3}"/>
              </a:ext>
            </a:extLst>
          </p:cNvPr>
          <p:cNvSpPr>
            <a:spLocks noGrp="1"/>
          </p:cNvSpPr>
          <p:nvPr>
            <p:ph idx="1"/>
          </p:nvPr>
        </p:nvSpPr>
        <p:spPr>
          <a:xfrm>
            <a:off x="704336" y="1968840"/>
            <a:ext cx="10799806" cy="4541919"/>
          </a:xfrm>
        </p:spPr>
        <p:txBody>
          <a:bodyPr>
            <a:normAutofit/>
          </a:bodyPr>
          <a:lstStyle/>
          <a:p>
            <a:endParaRPr lang="es-CR" sz="1600" dirty="0">
              <a:latin typeface="+mn-lt"/>
            </a:endParaRPr>
          </a:p>
          <a:p>
            <a:endParaRPr lang="en-US" sz="2000" dirty="0"/>
          </a:p>
        </p:txBody>
      </p:sp>
      <p:pic>
        <p:nvPicPr>
          <p:cNvPr id="3" name="Imagen 2">
            <a:extLst>
              <a:ext uri="{FF2B5EF4-FFF2-40B4-BE49-F238E27FC236}">
                <a16:creationId xmlns:a16="http://schemas.microsoft.com/office/drawing/2014/main" id="{8590997C-C33D-F0E0-B6E4-0D14EEF79D52}"/>
              </a:ext>
            </a:extLst>
          </p:cNvPr>
          <p:cNvPicPr>
            <a:picLocks noChangeAspect="1"/>
          </p:cNvPicPr>
          <p:nvPr/>
        </p:nvPicPr>
        <p:blipFill>
          <a:blip r:embed="rId3"/>
          <a:stretch>
            <a:fillRect/>
          </a:stretch>
        </p:blipFill>
        <p:spPr>
          <a:xfrm>
            <a:off x="2917414" y="347241"/>
            <a:ext cx="7122697" cy="5775767"/>
          </a:xfrm>
          <a:prstGeom prst="rect">
            <a:avLst/>
          </a:prstGeom>
        </p:spPr>
      </p:pic>
    </p:spTree>
    <p:extLst>
      <p:ext uri="{BB962C8B-B14F-4D97-AF65-F5344CB8AC3E}">
        <p14:creationId xmlns:p14="http://schemas.microsoft.com/office/powerpoint/2010/main" val="3590532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28A9A3-2B56-AB9C-F97C-E660F53573DE}"/>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C18C1A0-E5D1-1C3C-98A9-7891CF568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ED819CED-4589-A237-697F-6173F77C458B}"/>
              </a:ext>
            </a:extLst>
          </p:cNvPr>
          <p:cNvPicPr>
            <a:picLocks noChangeAspect="1"/>
          </p:cNvPicPr>
          <p:nvPr/>
        </p:nvPicPr>
        <p:blipFill>
          <a:blip r:embed="rId2"/>
          <a:stretch>
            <a:fillRect/>
          </a:stretch>
        </p:blipFill>
        <p:spPr>
          <a:xfrm>
            <a:off x="0" y="0"/>
            <a:ext cx="12192000" cy="6858000"/>
          </a:xfrm>
          <a:prstGeom prst="rect">
            <a:avLst/>
          </a:prstGeom>
        </p:spPr>
      </p:pic>
      <p:sp>
        <p:nvSpPr>
          <p:cNvPr id="26" name="Content Placeholder 25">
            <a:extLst>
              <a:ext uri="{FF2B5EF4-FFF2-40B4-BE49-F238E27FC236}">
                <a16:creationId xmlns:a16="http://schemas.microsoft.com/office/drawing/2014/main" id="{946814BD-8F00-2526-C3D7-7771B1068E76}"/>
              </a:ext>
            </a:extLst>
          </p:cNvPr>
          <p:cNvSpPr>
            <a:spLocks noGrp="1"/>
          </p:cNvSpPr>
          <p:nvPr>
            <p:ph idx="1"/>
          </p:nvPr>
        </p:nvSpPr>
        <p:spPr>
          <a:xfrm>
            <a:off x="704336" y="1968840"/>
            <a:ext cx="10799806" cy="4541919"/>
          </a:xfrm>
        </p:spPr>
        <p:txBody>
          <a:bodyPr>
            <a:normAutofit/>
          </a:bodyPr>
          <a:lstStyle/>
          <a:p>
            <a:endParaRPr lang="es-CR" sz="1600" dirty="0">
              <a:latin typeface="+mn-lt"/>
            </a:endParaRPr>
          </a:p>
          <a:p>
            <a:endParaRPr lang="en-US" sz="2000" dirty="0"/>
          </a:p>
        </p:txBody>
      </p:sp>
      <p:pic>
        <p:nvPicPr>
          <p:cNvPr id="4" name="Imagen 3">
            <a:extLst>
              <a:ext uri="{FF2B5EF4-FFF2-40B4-BE49-F238E27FC236}">
                <a16:creationId xmlns:a16="http://schemas.microsoft.com/office/drawing/2014/main" id="{552E244F-FB8E-B847-27C9-70AE0BA96DA7}"/>
              </a:ext>
            </a:extLst>
          </p:cNvPr>
          <p:cNvPicPr>
            <a:picLocks noChangeAspect="1"/>
          </p:cNvPicPr>
          <p:nvPr/>
        </p:nvPicPr>
        <p:blipFill>
          <a:blip r:embed="rId3"/>
          <a:stretch>
            <a:fillRect/>
          </a:stretch>
        </p:blipFill>
        <p:spPr>
          <a:xfrm>
            <a:off x="2139926" y="1710669"/>
            <a:ext cx="7909097" cy="3783902"/>
          </a:xfrm>
          <a:prstGeom prst="rect">
            <a:avLst/>
          </a:prstGeom>
        </p:spPr>
      </p:pic>
    </p:spTree>
    <p:extLst>
      <p:ext uri="{BB962C8B-B14F-4D97-AF65-F5344CB8AC3E}">
        <p14:creationId xmlns:p14="http://schemas.microsoft.com/office/powerpoint/2010/main" val="1452353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032AB8-632F-7463-F7C2-78BA817BC474}"/>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7E6D2D34-4BB4-460B-8844-027610FB21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C5314570-9B06-4D37-8CBD-EDD67C2FA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4155"/>
            <a:ext cx="2514948" cy="2174333"/>
            <a:chOff x="-305" y="-4155"/>
            <a:chExt cx="2514948" cy="2174333"/>
          </a:xfrm>
        </p:grpSpPr>
        <p:sp>
          <p:nvSpPr>
            <p:cNvPr id="37" name="Freeform: Shape 36">
              <a:extLst>
                <a:ext uri="{FF2B5EF4-FFF2-40B4-BE49-F238E27FC236}">
                  <a16:creationId xmlns:a16="http://schemas.microsoft.com/office/drawing/2014/main" id="{A204F55B-358D-4FB5-9979-6724C64154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C4F77C62-9DDF-48D3-A074-159A3276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DEB07022-F30B-49CA-B1DD-A826815C4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40" name="Freeform: Shape 39">
              <a:extLst>
                <a:ext uri="{FF2B5EF4-FFF2-40B4-BE49-F238E27FC236}">
                  <a16:creationId xmlns:a16="http://schemas.microsoft.com/office/drawing/2014/main" id="{F7C47E16-167C-48BF-9FC9-08787D348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descr="A blue and white map&#10;&#10;Description automatically generated">
            <a:extLst>
              <a:ext uri="{FF2B5EF4-FFF2-40B4-BE49-F238E27FC236}">
                <a16:creationId xmlns:a16="http://schemas.microsoft.com/office/drawing/2014/main" id="{8B45AACA-D426-3901-4EB0-7785587B27A2}"/>
              </a:ext>
            </a:extLst>
          </p:cNvPr>
          <p:cNvPicPr>
            <a:picLocks noChangeAspect="1"/>
          </p:cNvPicPr>
          <p:nvPr/>
        </p:nvPicPr>
        <p:blipFill>
          <a:blip r:embed="rId2"/>
          <a:stretch>
            <a:fillRect/>
          </a:stretch>
        </p:blipFill>
        <p:spPr>
          <a:xfrm>
            <a:off x="-610" y="0"/>
            <a:ext cx="12192003" cy="6858000"/>
          </a:xfrm>
          <a:prstGeom prst="rect">
            <a:avLst/>
          </a:prstGeom>
        </p:spPr>
      </p:pic>
      <p:sp>
        <p:nvSpPr>
          <p:cNvPr id="4" name="Marcador de contenido 3">
            <a:extLst>
              <a:ext uri="{FF2B5EF4-FFF2-40B4-BE49-F238E27FC236}">
                <a16:creationId xmlns:a16="http://schemas.microsoft.com/office/drawing/2014/main" id="{63A55DD8-2485-DD33-D0BA-9D7EAD048768}"/>
              </a:ext>
            </a:extLst>
          </p:cNvPr>
          <p:cNvSpPr>
            <a:spLocks noGrp="1"/>
          </p:cNvSpPr>
          <p:nvPr>
            <p:ph idx="1"/>
          </p:nvPr>
        </p:nvSpPr>
        <p:spPr>
          <a:xfrm>
            <a:off x="4984955" y="402336"/>
            <a:ext cx="6666271" cy="5658635"/>
          </a:xfrm>
        </p:spPr>
        <p:txBody>
          <a:bodyPr anchor="ctr">
            <a:normAutofit/>
          </a:bodyPr>
          <a:lstStyle/>
          <a:p>
            <a:pPr marL="0" indent="0">
              <a:buNone/>
            </a:pPr>
            <a:r>
              <a:rPr lang="es-ES" sz="2000" b="1" dirty="0">
                <a:solidFill>
                  <a:schemeClr val="accent4">
                    <a:lumMod val="50000"/>
                  </a:schemeClr>
                </a:solidFill>
                <a:effectLst>
                  <a:outerShdw blurRad="38100" dist="38100" dir="2700000" algn="tl">
                    <a:srgbClr val="000000">
                      <a:alpha val="43137"/>
                    </a:srgbClr>
                  </a:outerShdw>
                </a:effectLst>
              </a:rPr>
              <a:t>Requisitos para la fotografía:</a:t>
            </a:r>
          </a:p>
          <a:p>
            <a:pPr marL="0" indent="0">
              <a:buNone/>
            </a:pPr>
            <a:endParaRPr lang="es-ES" sz="2000" b="1" dirty="0">
              <a:solidFill>
                <a:schemeClr val="accent4">
                  <a:lumMod val="50000"/>
                </a:schemeClr>
              </a:solidFill>
              <a:effectLst>
                <a:outerShdw blurRad="38100" dist="38100" dir="2700000" algn="tl">
                  <a:srgbClr val="000000">
                    <a:alpha val="43137"/>
                  </a:srgbClr>
                </a:outerShdw>
              </a:effectLst>
            </a:endParaRPr>
          </a:p>
          <a:p>
            <a:pPr algn="just">
              <a:spcAft>
                <a:spcPts val="675"/>
              </a:spcAft>
            </a:pPr>
            <a:r>
              <a:rPr lang="es-ES" sz="1600" dirty="0">
                <a:latin typeface="+mj-lt"/>
              </a:rPr>
              <a:t>La imagen de la fotografía debe ser tamaño pasaporte con el fondo GRIS CLARO.</a:t>
            </a:r>
          </a:p>
          <a:p>
            <a:pPr algn="just">
              <a:spcAft>
                <a:spcPts val="675"/>
              </a:spcAft>
            </a:pPr>
            <a:r>
              <a:rPr lang="es-ES" sz="1600" dirty="0">
                <a:latin typeface="+mj-lt"/>
              </a:rPr>
              <a:t>La fotografía debe ser reciente y diferente a la que porta en la cédula, con el rostro de frente a la cámara, TOTALMENTE DESPEJADO, sin cabello que lo cubra.</a:t>
            </a:r>
          </a:p>
          <a:p>
            <a:pPr algn="just">
              <a:spcAft>
                <a:spcPts val="675"/>
              </a:spcAft>
            </a:pPr>
            <a:r>
              <a:rPr lang="es-ES" sz="1600" dirty="0">
                <a:latin typeface="+mj-lt"/>
              </a:rPr>
              <a:t>Si usa lentes oscuros o gafas de sol, deberá quitárselos (a excepción de que exista prescripción médica), la cabeza debe estar descubierta, sin el uso de gorros, pañuelos o turbantes.</a:t>
            </a:r>
          </a:p>
          <a:p>
            <a:pPr algn="just">
              <a:spcAft>
                <a:spcPts val="675"/>
              </a:spcAft>
            </a:pPr>
            <a:r>
              <a:rPr lang="es-ES" sz="1600" dirty="0">
                <a:latin typeface="+mj-lt"/>
              </a:rPr>
              <a:t>La fotografía debe verse nítida, con buen contraste, la cara deberá cubrir el 50% del área de la misma.</a:t>
            </a:r>
          </a:p>
          <a:p>
            <a:pPr algn="just">
              <a:spcAft>
                <a:spcPts val="675"/>
              </a:spcAft>
            </a:pPr>
            <a:r>
              <a:rPr lang="es-ES" sz="1600" dirty="0">
                <a:latin typeface="+mj-lt"/>
              </a:rPr>
              <a:t>El formato esperado es JPG y un tamaño máximo de 5555k.</a:t>
            </a:r>
          </a:p>
        </p:txBody>
      </p:sp>
      <p:pic>
        <p:nvPicPr>
          <p:cNvPr id="6" name="Imagen 5">
            <a:extLst>
              <a:ext uri="{FF2B5EF4-FFF2-40B4-BE49-F238E27FC236}">
                <a16:creationId xmlns:a16="http://schemas.microsoft.com/office/drawing/2014/main" id="{1182467D-CA27-B7CA-E610-590011A4D1A0}"/>
              </a:ext>
            </a:extLst>
          </p:cNvPr>
          <p:cNvPicPr>
            <a:picLocks noChangeAspect="1"/>
          </p:cNvPicPr>
          <p:nvPr/>
        </p:nvPicPr>
        <p:blipFill>
          <a:blip r:embed="rId3"/>
          <a:stretch>
            <a:fillRect/>
          </a:stretch>
        </p:blipFill>
        <p:spPr>
          <a:xfrm>
            <a:off x="711901" y="2561281"/>
            <a:ext cx="3561154" cy="2766157"/>
          </a:xfrm>
          <a:prstGeom prst="rect">
            <a:avLst/>
          </a:prstGeom>
        </p:spPr>
      </p:pic>
    </p:spTree>
    <p:extLst>
      <p:ext uri="{BB962C8B-B14F-4D97-AF65-F5344CB8AC3E}">
        <p14:creationId xmlns:p14="http://schemas.microsoft.com/office/powerpoint/2010/main" val="2887824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8D5D33-BDDA-C080-81B4-0790067D78D3}"/>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6A7CC2F-3D5B-C316-2181-1EAC39CC3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C5071FDF-F49F-2B0F-2BC3-8E2832BCD7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4155"/>
            <a:ext cx="2514948" cy="2174333"/>
            <a:chOff x="-305" y="-4155"/>
            <a:chExt cx="2514948" cy="2174333"/>
          </a:xfrm>
        </p:grpSpPr>
        <p:sp>
          <p:nvSpPr>
            <p:cNvPr id="37" name="Freeform: Shape 36">
              <a:extLst>
                <a:ext uri="{FF2B5EF4-FFF2-40B4-BE49-F238E27FC236}">
                  <a16:creationId xmlns:a16="http://schemas.microsoft.com/office/drawing/2014/main" id="{96447006-9696-451A-61DB-3F98BB241F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564B1A63-C6A6-7465-5061-798684586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182B8CAD-9518-DB5C-9204-AD474024B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40" name="Freeform: Shape 39">
              <a:extLst>
                <a:ext uri="{FF2B5EF4-FFF2-40B4-BE49-F238E27FC236}">
                  <a16:creationId xmlns:a16="http://schemas.microsoft.com/office/drawing/2014/main" id="{87D191E6-A47C-44CD-851E-2624EE5F0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descr="A blue and white map&#10;&#10;Description automatically generated">
            <a:extLst>
              <a:ext uri="{FF2B5EF4-FFF2-40B4-BE49-F238E27FC236}">
                <a16:creationId xmlns:a16="http://schemas.microsoft.com/office/drawing/2014/main" id="{114D5A6D-C16B-A2CC-351E-89A45ADB94BF}"/>
              </a:ext>
            </a:extLst>
          </p:cNvPr>
          <p:cNvPicPr>
            <a:picLocks noChangeAspect="1"/>
          </p:cNvPicPr>
          <p:nvPr/>
        </p:nvPicPr>
        <p:blipFill>
          <a:blip r:embed="rId2"/>
          <a:stretch>
            <a:fillRect/>
          </a:stretch>
        </p:blipFill>
        <p:spPr>
          <a:xfrm>
            <a:off x="-610" y="0"/>
            <a:ext cx="12192003" cy="6858000"/>
          </a:xfrm>
          <a:prstGeom prst="rect">
            <a:avLst/>
          </a:prstGeom>
        </p:spPr>
      </p:pic>
      <p:sp>
        <p:nvSpPr>
          <p:cNvPr id="4" name="Marcador de contenido 3">
            <a:extLst>
              <a:ext uri="{FF2B5EF4-FFF2-40B4-BE49-F238E27FC236}">
                <a16:creationId xmlns:a16="http://schemas.microsoft.com/office/drawing/2014/main" id="{555D888F-EB87-F336-E155-2F1D593799CF}"/>
              </a:ext>
            </a:extLst>
          </p:cNvPr>
          <p:cNvSpPr>
            <a:spLocks noGrp="1"/>
          </p:cNvSpPr>
          <p:nvPr>
            <p:ph idx="1"/>
          </p:nvPr>
        </p:nvSpPr>
        <p:spPr>
          <a:xfrm>
            <a:off x="4984955" y="402336"/>
            <a:ext cx="6666271" cy="5658635"/>
          </a:xfrm>
        </p:spPr>
        <p:txBody>
          <a:bodyPr anchor="ctr">
            <a:normAutofit/>
          </a:bodyPr>
          <a:lstStyle/>
          <a:p>
            <a:pPr marL="0" indent="0">
              <a:buNone/>
            </a:pPr>
            <a:r>
              <a:rPr lang="es-ES" sz="2000" b="1" dirty="0">
                <a:solidFill>
                  <a:schemeClr val="accent4">
                    <a:lumMod val="50000"/>
                  </a:schemeClr>
                </a:solidFill>
                <a:effectLst>
                  <a:outerShdw blurRad="38100" dist="38100" dir="2700000" algn="tl">
                    <a:srgbClr val="000000">
                      <a:alpha val="43137"/>
                    </a:srgbClr>
                  </a:outerShdw>
                </a:effectLst>
              </a:rPr>
              <a:t>Requisitos para la firma:</a:t>
            </a:r>
          </a:p>
          <a:p>
            <a:pPr marL="0" indent="0">
              <a:buNone/>
            </a:pPr>
            <a:endParaRPr lang="es-ES" sz="2000" b="1" dirty="0">
              <a:solidFill>
                <a:schemeClr val="accent4">
                  <a:lumMod val="50000"/>
                </a:schemeClr>
              </a:solidFill>
              <a:effectLst>
                <a:outerShdw blurRad="38100" dist="38100" dir="2700000" algn="tl">
                  <a:srgbClr val="000000">
                    <a:alpha val="43137"/>
                  </a:srgbClr>
                </a:outerShdw>
              </a:effectLst>
            </a:endParaRPr>
          </a:p>
          <a:p>
            <a:pPr algn="l">
              <a:spcAft>
                <a:spcPts val="675"/>
              </a:spcAft>
            </a:pPr>
            <a:r>
              <a:rPr lang="es-ES" sz="1600" b="0" i="0" dirty="0">
                <a:solidFill>
                  <a:srgbClr val="333333"/>
                </a:solidFill>
                <a:effectLst/>
                <a:latin typeface="Aptos Display" panose="020B0004020202020204" pitchFamily="34" charset="0"/>
              </a:rPr>
              <a:t>La firma debe ser con tinta negra en fondo BLANCO, lo más nítida posible y en tamaño real, no utilizar zoom.</a:t>
            </a:r>
          </a:p>
          <a:p>
            <a:pPr algn="l">
              <a:spcAft>
                <a:spcPts val="675"/>
              </a:spcAft>
            </a:pPr>
            <a:r>
              <a:rPr lang="es-ES" sz="1600" b="0" i="0" dirty="0">
                <a:solidFill>
                  <a:srgbClr val="333333"/>
                </a:solidFill>
                <a:effectLst/>
                <a:latin typeface="Aptos Display" panose="020B0004020202020204" pitchFamily="34" charset="0"/>
              </a:rPr>
              <a:t>La firma debe ser igual a la que aparece en la cédula de identidad, no incluya puntos o líneas que no correspondan con su firma original.</a:t>
            </a:r>
          </a:p>
          <a:p>
            <a:pPr algn="l">
              <a:spcAft>
                <a:spcPts val="675"/>
              </a:spcAft>
            </a:pPr>
            <a:r>
              <a:rPr lang="es-ES" sz="1600" b="0" i="0" dirty="0">
                <a:solidFill>
                  <a:srgbClr val="333333"/>
                </a:solidFill>
                <a:effectLst/>
                <a:latin typeface="Aptos Display" panose="020B0004020202020204" pitchFamily="34" charset="0"/>
              </a:rPr>
              <a:t>El formato esperado es JPG y un tamaño máximo de 5555k.</a:t>
            </a:r>
          </a:p>
        </p:txBody>
      </p:sp>
      <p:pic>
        <p:nvPicPr>
          <p:cNvPr id="3" name="Imagen 2">
            <a:extLst>
              <a:ext uri="{FF2B5EF4-FFF2-40B4-BE49-F238E27FC236}">
                <a16:creationId xmlns:a16="http://schemas.microsoft.com/office/drawing/2014/main" id="{67DA3391-A840-5716-5779-6C0A38F21FD2}"/>
              </a:ext>
            </a:extLst>
          </p:cNvPr>
          <p:cNvPicPr>
            <a:picLocks noChangeAspect="1"/>
          </p:cNvPicPr>
          <p:nvPr/>
        </p:nvPicPr>
        <p:blipFill>
          <a:blip r:embed="rId3"/>
          <a:stretch>
            <a:fillRect/>
          </a:stretch>
        </p:blipFill>
        <p:spPr>
          <a:xfrm>
            <a:off x="706540" y="2959989"/>
            <a:ext cx="3571875" cy="1962150"/>
          </a:xfrm>
          <a:prstGeom prst="rect">
            <a:avLst/>
          </a:prstGeom>
        </p:spPr>
      </p:pic>
    </p:spTree>
    <p:extLst>
      <p:ext uri="{BB962C8B-B14F-4D97-AF65-F5344CB8AC3E}">
        <p14:creationId xmlns:p14="http://schemas.microsoft.com/office/powerpoint/2010/main" val="1669118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F24952-8858-A451-7679-54DF035159D5}"/>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622F3692-A29E-4210-0FB6-11B949E03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F8367296-E519-D962-D832-E0A7C0C573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4155"/>
            <a:ext cx="2514948" cy="2174333"/>
            <a:chOff x="-305" y="-4155"/>
            <a:chExt cx="2514948" cy="2174333"/>
          </a:xfrm>
        </p:grpSpPr>
        <p:sp>
          <p:nvSpPr>
            <p:cNvPr id="37" name="Freeform: Shape 36">
              <a:extLst>
                <a:ext uri="{FF2B5EF4-FFF2-40B4-BE49-F238E27FC236}">
                  <a16:creationId xmlns:a16="http://schemas.microsoft.com/office/drawing/2014/main" id="{C05FF3F5-308A-F57E-AB9A-6C0C2502B2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5D53662D-75CA-09E2-A936-86D0542DC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CAEC919D-CF87-2017-3034-85D65A513B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40" name="Freeform: Shape 39">
              <a:extLst>
                <a:ext uri="{FF2B5EF4-FFF2-40B4-BE49-F238E27FC236}">
                  <a16:creationId xmlns:a16="http://schemas.microsoft.com/office/drawing/2014/main" id="{D2059F5E-3155-E9AB-AABA-320655850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descr="A blue and white map&#10;&#10;Description automatically generated">
            <a:extLst>
              <a:ext uri="{FF2B5EF4-FFF2-40B4-BE49-F238E27FC236}">
                <a16:creationId xmlns:a16="http://schemas.microsoft.com/office/drawing/2014/main" id="{8C61547E-FA86-0F34-0053-1C49766DC56F}"/>
              </a:ext>
            </a:extLst>
          </p:cNvPr>
          <p:cNvPicPr>
            <a:picLocks noChangeAspect="1"/>
          </p:cNvPicPr>
          <p:nvPr/>
        </p:nvPicPr>
        <p:blipFill>
          <a:blip r:embed="rId2"/>
          <a:stretch>
            <a:fillRect/>
          </a:stretch>
        </p:blipFill>
        <p:spPr>
          <a:xfrm>
            <a:off x="-610" y="0"/>
            <a:ext cx="12192003" cy="6858000"/>
          </a:xfrm>
          <a:prstGeom prst="rect">
            <a:avLst/>
          </a:prstGeom>
        </p:spPr>
      </p:pic>
      <p:sp>
        <p:nvSpPr>
          <p:cNvPr id="4" name="Marcador de contenido 3">
            <a:extLst>
              <a:ext uri="{FF2B5EF4-FFF2-40B4-BE49-F238E27FC236}">
                <a16:creationId xmlns:a16="http://schemas.microsoft.com/office/drawing/2014/main" id="{440A47AD-D537-7693-6C44-21A4F8AADAA6}"/>
              </a:ext>
            </a:extLst>
          </p:cNvPr>
          <p:cNvSpPr>
            <a:spLocks noGrp="1"/>
          </p:cNvSpPr>
          <p:nvPr>
            <p:ph idx="1"/>
          </p:nvPr>
        </p:nvSpPr>
        <p:spPr>
          <a:xfrm>
            <a:off x="4984955" y="402336"/>
            <a:ext cx="6666271" cy="5658635"/>
          </a:xfrm>
        </p:spPr>
        <p:txBody>
          <a:bodyPr anchor="ctr">
            <a:normAutofit/>
          </a:bodyPr>
          <a:lstStyle/>
          <a:p>
            <a:pPr marL="0" indent="0">
              <a:buNone/>
            </a:pPr>
            <a:r>
              <a:rPr lang="es-ES" sz="2000" b="1" dirty="0">
                <a:solidFill>
                  <a:schemeClr val="accent4">
                    <a:lumMod val="50000"/>
                  </a:schemeClr>
                </a:solidFill>
                <a:effectLst>
                  <a:outerShdw blurRad="38100" dist="38100" dir="2700000" algn="tl">
                    <a:srgbClr val="000000">
                      <a:alpha val="43137"/>
                    </a:srgbClr>
                  </a:outerShdw>
                </a:effectLst>
              </a:rPr>
              <a:t>Requisitos para la huella dactilar:</a:t>
            </a:r>
          </a:p>
          <a:p>
            <a:pPr marL="0" indent="0">
              <a:buNone/>
            </a:pPr>
            <a:endParaRPr lang="es-ES" sz="2000" b="1" dirty="0">
              <a:solidFill>
                <a:schemeClr val="accent4">
                  <a:lumMod val="50000"/>
                </a:schemeClr>
              </a:solidFill>
              <a:effectLst>
                <a:outerShdw blurRad="38100" dist="38100" dir="2700000" algn="tl">
                  <a:srgbClr val="000000">
                    <a:alpha val="43137"/>
                  </a:srgbClr>
                </a:outerShdw>
              </a:effectLst>
            </a:endParaRPr>
          </a:p>
          <a:p>
            <a:pPr algn="l">
              <a:spcAft>
                <a:spcPts val="375"/>
              </a:spcAft>
            </a:pPr>
            <a:r>
              <a:rPr lang="es-ES" sz="1600" b="0" i="0" dirty="0">
                <a:solidFill>
                  <a:srgbClr val="333333"/>
                </a:solidFill>
                <a:effectLst/>
                <a:latin typeface="+mj-lt"/>
              </a:rPr>
              <a:t>El formato esperado es BMP, la imagen debe cumplir con una profundidad de 8 bits, la calidad esperada es de 500 dpi y un tamaño máximo de 5555k.</a:t>
            </a:r>
          </a:p>
          <a:p>
            <a:pPr marL="0" indent="0" algn="l">
              <a:spcAft>
                <a:spcPts val="375"/>
              </a:spcAft>
              <a:buNone/>
            </a:pPr>
            <a:r>
              <a:rPr lang="es-ES" sz="1600" b="0" i="0" dirty="0">
                <a:solidFill>
                  <a:srgbClr val="333333"/>
                </a:solidFill>
                <a:effectLst/>
                <a:latin typeface="+mj-lt"/>
              </a:rPr>
              <a:t>Ejemplo:</a:t>
            </a:r>
          </a:p>
          <a:p>
            <a:pPr marL="0" indent="0" algn="l">
              <a:lnSpc>
                <a:spcPts val="1350"/>
              </a:lnSpc>
              <a:spcBef>
                <a:spcPts val="675"/>
              </a:spcBef>
              <a:spcAft>
                <a:spcPts val="675"/>
              </a:spcAft>
              <a:buNone/>
            </a:pPr>
            <a:r>
              <a:rPr lang="es-ES" sz="1600" b="1" i="0" dirty="0">
                <a:solidFill>
                  <a:srgbClr val="111111"/>
                </a:solidFill>
                <a:effectLst/>
                <a:latin typeface="+mj-lt"/>
              </a:rPr>
              <a:t>Pasos a seguir :</a:t>
            </a:r>
          </a:p>
          <a:p>
            <a:pPr algn="l">
              <a:lnSpc>
                <a:spcPts val="1350"/>
              </a:lnSpc>
              <a:spcAft>
                <a:spcPts val="675"/>
              </a:spcAft>
              <a:buFont typeface="Arial" panose="020B0604020202020204" pitchFamily="34" charset="0"/>
              <a:buChar char="•"/>
            </a:pPr>
            <a:r>
              <a:rPr lang="es-ES" sz="1600" b="0" i="0" dirty="0">
                <a:solidFill>
                  <a:srgbClr val="333333"/>
                </a:solidFill>
                <a:effectLst/>
                <a:latin typeface="+mj-lt"/>
              </a:rPr>
              <a:t>Pasar la huella por una almohadilla con tinta o grafito.</a:t>
            </a:r>
          </a:p>
          <a:p>
            <a:pPr algn="l">
              <a:lnSpc>
                <a:spcPts val="1350"/>
              </a:lnSpc>
              <a:spcAft>
                <a:spcPts val="675"/>
              </a:spcAft>
              <a:buFont typeface="Arial" panose="020B0604020202020204" pitchFamily="34" charset="0"/>
              <a:buChar char="•"/>
            </a:pPr>
            <a:r>
              <a:rPr lang="es-ES" sz="1600" b="0" i="0" dirty="0">
                <a:solidFill>
                  <a:srgbClr val="333333"/>
                </a:solidFill>
                <a:effectLst/>
                <a:latin typeface="+mj-lt"/>
              </a:rPr>
              <a:t>Estamparla en una hoja en blanco.</a:t>
            </a:r>
          </a:p>
          <a:p>
            <a:pPr algn="l">
              <a:lnSpc>
                <a:spcPts val="1350"/>
              </a:lnSpc>
              <a:spcAft>
                <a:spcPts val="675"/>
              </a:spcAft>
              <a:buFont typeface="Arial" panose="020B0604020202020204" pitchFamily="34" charset="0"/>
              <a:buChar char="•"/>
            </a:pPr>
            <a:r>
              <a:rPr lang="es-ES" sz="1600" b="0" i="0" dirty="0">
                <a:solidFill>
                  <a:srgbClr val="333333"/>
                </a:solidFill>
                <a:effectLst/>
                <a:latin typeface="+mj-lt"/>
              </a:rPr>
              <a:t>Escanear o tomar fotografía a la hoja con la huella, no alterar ni modificar el tamaño (zoom).</a:t>
            </a:r>
          </a:p>
          <a:p>
            <a:pPr algn="l">
              <a:lnSpc>
                <a:spcPts val="1350"/>
              </a:lnSpc>
              <a:spcAft>
                <a:spcPts val="675"/>
              </a:spcAft>
              <a:buFont typeface="Arial" panose="020B0604020202020204" pitchFamily="34" charset="0"/>
              <a:buChar char="•"/>
            </a:pPr>
            <a:r>
              <a:rPr lang="es-ES" sz="1600" b="0" i="0" dirty="0">
                <a:solidFill>
                  <a:srgbClr val="333333"/>
                </a:solidFill>
                <a:effectLst/>
                <a:latin typeface="+mj-lt"/>
              </a:rPr>
              <a:t>La imagen de la huella debe abarcar la mayor cantidad de espacio dentro del cuadro, tal y como se muestra en el ejemplo.</a:t>
            </a:r>
          </a:p>
          <a:p>
            <a:pPr marL="0" indent="0" algn="l">
              <a:lnSpc>
                <a:spcPts val="1350"/>
              </a:lnSpc>
              <a:spcBef>
                <a:spcPts val="675"/>
              </a:spcBef>
              <a:spcAft>
                <a:spcPts val="675"/>
              </a:spcAft>
              <a:buNone/>
            </a:pPr>
            <a:r>
              <a:rPr lang="es-ES" sz="1600" b="1" i="0" dirty="0">
                <a:solidFill>
                  <a:srgbClr val="111111"/>
                </a:solidFill>
                <a:effectLst/>
                <a:latin typeface="+mj-lt"/>
              </a:rPr>
              <a:t>No se debe:</a:t>
            </a:r>
          </a:p>
          <a:p>
            <a:pPr algn="l">
              <a:lnSpc>
                <a:spcPts val="1350"/>
              </a:lnSpc>
              <a:spcAft>
                <a:spcPts val="675"/>
              </a:spcAft>
              <a:buFont typeface="Arial" panose="020B0604020202020204" pitchFamily="34" charset="0"/>
              <a:buChar char="•"/>
            </a:pPr>
            <a:r>
              <a:rPr lang="es-ES" sz="1600" b="0" i="0" dirty="0">
                <a:solidFill>
                  <a:srgbClr val="333333"/>
                </a:solidFill>
                <a:effectLst/>
                <a:latin typeface="+mj-lt"/>
              </a:rPr>
              <a:t>Untar la yema del dedo con lápiz, lapicero o cualquier sustancia que afecte la calidad.</a:t>
            </a:r>
          </a:p>
          <a:p>
            <a:pPr algn="l">
              <a:lnSpc>
                <a:spcPts val="1350"/>
              </a:lnSpc>
              <a:spcAft>
                <a:spcPts val="675"/>
              </a:spcAft>
              <a:buFont typeface="Arial" panose="020B0604020202020204" pitchFamily="34" charset="0"/>
              <a:buChar char="•"/>
            </a:pPr>
            <a:r>
              <a:rPr lang="es-ES" sz="1600" b="0" i="0" dirty="0">
                <a:solidFill>
                  <a:srgbClr val="333333"/>
                </a:solidFill>
                <a:effectLst/>
                <a:latin typeface="+mj-lt"/>
              </a:rPr>
              <a:t>Tomar fotografía directamente del dedo.</a:t>
            </a:r>
          </a:p>
          <a:p>
            <a:pPr algn="l">
              <a:lnSpc>
                <a:spcPts val="1350"/>
              </a:lnSpc>
              <a:spcAft>
                <a:spcPts val="675"/>
              </a:spcAft>
              <a:buFont typeface="Arial" panose="020B0604020202020204" pitchFamily="34" charset="0"/>
              <a:buChar char="•"/>
            </a:pPr>
            <a:endParaRPr lang="es-ES" sz="1100" b="0" i="0" dirty="0">
              <a:solidFill>
                <a:srgbClr val="333333"/>
              </a:solidFill>
              <a:effectLst/>
              <a:latin typeface="Arial" panose="020B0604020202020204" pitchFamily="34" charset="0"/>
            </a:endParaRPr>
          </a:p>
        </p:txBody>
      </p:sp>
      <p:pic>
        <p:nvPicPr>
          <p:cNvPr id="5" name="Imagen 4">
            <a:extLst>
              <a:ext uri="{FF2B5EF4-FFF2-40B4-BE49-F238E27FC236}">
                <a16:creationId xmlns:a16="http://schemas.microsoft.com/office/drawing/2014/main" id="{8E789106-C550-46D2-6744-A5B267EDE466}"/>
              </a:ext>
            </a:extLst>
          </p:cNvPr>
          <p:cNvPicPr>
            <a:picLocks noChangeAspect="1"/>
          </p:cNvPicPr>
          <p:nvPr/>
        </p:nvPicPr>
        <p:blipFill>
          <a:blip r:embed="rId3"/>
          <a:stretch>
            <a:fillRect/>
          </a:stretch>
        </p:blipFill>
        <p:spPr>
          <a:xfrm>
            <a:off x="1648713" y="1670716"/>
            <a:ext cx="2216866" cy="4184393"/>
          </a:xfrm>
          <a:prstGeom prst="rect">
            <a:avLst/>
          </a:prstGeom>
        </p:spPr>
      </p:pic>
    </p:spTree>
    <p:extLst>
      <p:ext uri="{BB962C8B-B14F-4D97-AF65-F5344CB8AC3E}">
        <p14:creationId xmlns:p14="http://schemas.microsoft.com/office/powerpoint/2010/main" val="2673434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AA06CB-C59D-94C5-E8FF-4E7DFDAA1791}"/>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7D2FDC0-1A04-BC96-6FD4-A6DE9FEEA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71495E2B-CC63-8316-FCE5-4E11B933604C}"/>
              </a:ext>
            </a:extLst>
          </p:cNvPr>
          <p:cNvPicPr>
            <a:picLocks noChangeAspect="1"/>
          </p:cNvPicPr>
          <p:nvPr/>
        </p:nvPicPr>
        <p:blipFill>
          <a:blip r:embed="rId2"/>
          <a:stretch>
            <a:fillRect/>
          </a:stretch>
        </p:blipFill>
        <p:spPr>
          <a:xfrm>
            <a:off x="0" y="0"/>
            <a:ext cx="12192000" cy="6858000"/>
          </a:xfrm>
          <a:prstGeom prst="rect">
            <a:avLst/>
          </a:prstGeom>
        </p:spPr>
      </p:pic>
      <p:sp>
        <p:nvSpPr>
          <p:cNvPr id="26" name="Content Placeholder 25">
            <a:extLst>
              <a:ext uri="{FF2B5EF4-FFF2-40B4-BE49-F238E27FC236}">
                <a16:creationId xmlns:a16="http://schemas.microsoft.com/office/drawing/2014/main" id="{8DDFB97D-A522-0AD7-39D5-FEE1F5FE895F}"/>
              </a:ext>
            </a:extLst>
          </p:cNvPr>
          <p:cNvSpPr>
            <a:spLocks noGrp="1"/>
          </p:cNvSpPr>
          <p:nvPr>
            <p:ph idx="1"/>
          </p:nvPr>
        </p:nvSpPr>
        <p:spPr>
          <a:xfrm>
            <a:off x="704336" y="1968840"/>
            <a:ext cx="10799806" cy="4541919"/>
          </a:xfrm>
        </p:spPr>
        <p:txBody>
          <a:bodyPr>
            <a:normAutofit/>
          </a:bodyPr>
          <a:lstStyle/>
          <a:p>
            <a:endParaRPr lang="es-CR" sz="1600" dirty="0">
              <a:latin typeface="+mn-lt"/>
            </a:endParaRPr>
          </a:p>
          <a:p>
            <a:endParaRPr lang="en-US" sz="2000" dirty="0"/>
          </a:p>
        </p:txBody>
      </p:sp>
      <p:sp>
        <p:nvSpPr>
          <p:cNvPr id="3" name="CuadroTexto 2">
            <a:extLst>
              <a:ext uri="{FF2B5EF4-FFF2-40B4-BE49-F238E27FC236}">
                <a16:creationId xmlns:a16="http://schemas.microsoft.com/office/drawing/2014/main" id="{A63827B2-AC95-2000-975A-85B630F4C9DB}"/>
              </a:ext>
            </a:extLst>
          </p:cNvPr>
          <p:cNvSpPr txBox="1"/>
          <p:nvPr/>
        </p:nvSpPr>
        <p:spPr>
          <a:xfrm>
            <a:off x="1088020" y="1968840"/>
            <a:ext cx="9410218" cy="3046988"/>
          </a:xfrm>
          <a:prstGeom prst="rect">
            <a:avLst/>
          </a:prstGeom>
          <a:noFill/>
        </p:spPr>
        <p:txBody>
          <a:bodyPr wrap="square">
            <a:spAutoFit/>
          </a:bodyPr>
          <a:lstStyle/>
          <a:p>
            <a:pPr marL="0" indent="0" algn="just">
              <a:buNone/>
            </a:pPr>
            <a:r>
              <a:rPr lang="es-CR" sz="2400" b="1" dirty="0">
                <a:solidFill>
                  <a:schemeClr val="accent4">
                    <a:lumMod val="50000"/>
                  </a:schemeClr>
                </a:solidFill>
                <a:effectLst>
                  <a:outerShdw blurRad="38100" dist="38100" dir="2700000" algn="tl">
                    <a:srgbClr val="000000">
                      <a:alpha val="43137"/>
                    </a:srgbClr>
                  </a:outerShdw>
                </a:effectLst>
              </a:rPr>
              <a:t>Es importante aclarar:</a:t>
            </a:r>
          </a:p>
          <a:p>
            <a:pPr marL="0" indent="0" algn="just">
              <a:buNone/>
            </a:pPr>
            <a:endParaRPr lang="es-CR" sz="2400" b="1" dirty="0">
              <a:solidFill>
                <a:schemeClr val="accent4">
                  <a:lumMod val="50000"/>
                </a:schemeClr>
              </a:solidFill>
              <a:effectLst>
                <a:outerShdw blurRad="38100" dist="38100" dir="2700000" algn="tl">
                  <a:srgbClr val="000000">
                    <a:alpha val="43137"/>
                  </a:srgbClr>
                </a:outerShdw>
              </a:effectLst>
            </a:endParaRPr>
          </a:p>
          <a:p>
            <a:pPr marL="0" indent="0" algn="just">
              <a:buNone/>
            </a:pPr>
            <a:r>
              <a:rPr lang="es-CR" dirty="0">
                <a:solidFill>
                  <a:srgbClr val="000000"/>
                </a:solidFill>
                <a:latin typeface="+mj-lt"/>
              </a:rPr>
              <a:t>- Los cambios de domicilio electoral solo funciona para empadronarse en el extranjero (Consulados Generales.</a:t>
            </a:r>
          </a:p>
          <a:p>
            <a:pPr marL="0" indent="0" algn="just">
              <a:buNone/>
            </a:pPr>
            <a:endParaRPr lang="es-CR" dirty="0">
              <a:solidFill>
                <a:srgbClr val="000000"/>
              </a:solidFill>
              <a:latin typeface="+mj-lt"/>
            </a:endParaRPr>
          </a:p>
          <a:p>
            <a:pPr marL="0" indent="0" algn="just">
              <a:buNone/>
            </a:pPr>
            <a:r>
              <a:rPr lang="es-CR" dirty="0">
                <a:solidFill>
                  <a:srgbClr val="000000"/>
                </a:solidFill>
                <a:latin typeface="+mj-lt"/>
              </a:rPr>
              <a:t>- Los cambios de domicilio electoral se verán reflejados después de los primeros 10 días hábiles del mes siguiente, en caso de que la solicitud tenga alguna inconsistencia serán notificados por la Sección de Análisis del Tribunal Supremo de Elecciones, por lo que es indispensable apostar un correo electrónico.</a:t>
            </a:r>
          </a:p>
          <a:p>
            <a:pPr algn="l"/>
            <a:endParaRPr lang="es-CR"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1501783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1993621" y="460457"/>
            <a:ext cx="9510521"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ASPECTOS IMPORTANTES PARA TRÁMITES DE PRIMERA VEZ Y DUPLICADOS </a:t>
            </a:r>
            <a:endParaRPr lang="en-CR" sz="4000" b="1" dirty="0">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a:buNone/>
            </a:pPr>
            <a:r>
              <a:rPr lang="es-CR" sz="2000" b="1" dirty="0">
                <a:solidFill>
                  <a:schemeClr val="accent4">
                    <a:lumMod val="50000"/>
                  </a:schemeClr>
                </a:solidFill>
                <a:effectLst>
                  <a:outerShdw blurRad="38100" dist="38100" dir="2700000" algn="tl">
                    <a:srgbClr val="000000">
                      <a:alpha val="43137"/>
                    </a:srgbClr>
                  </a:outerShdw>
                </a:effectLst>
              </a:rPr>
              <a:t>Conocido como (</a:t>
            </a:r>
            <a:r>
              <a:rPr lang="es-CR" sz="2000" b="1" dirty="0" err="1">
                <a:solidFill>
                  <a:schemeClr val="accent4">
                    <a:lumMod val="50000"/>
                  </a:schemeClr>
                </a:solidFill>
                <a:effectLst>
                  <a:outerShdw blurRad="38100" dist="38100" dir="2700000" algn="tl">
                    <a:srgbClr val="000000">
                      <a:alpha val="43137"/>
                    </a:srgbClr>
                  </a:outerShdw>
                </a:effectLst>
              </a:rPr>
              <a:t>Cc</a:t>
            </a:r>
            <a:r>
              <a:rPr lang="es-CR" sz="2000" b="1" dirty="0">
                <a:solidFill>
                  <a:schemeClr val="accent4">
                    <a:lumMod val="50000"/>
                  </a:schemeClr>
                </a:solidFill>
                <a:effectLst>
                  <a:outerShdw blurRad="38100" dist="38100" dir="2700000" algn="tl">
                    <a:srgbClr val="000000">
                      <a:alpha val="43137"/>
                    </a:srgbClr>
                  </a:outerShdw>
                </a:effectLst>
              </a:rPr>
              <a:t>):</a:t>
            </a:r>
          </a:p>
          <a:p>
            <a:pPr algn="l"/>
            <a:endParaRPr lang="es-CR" sz="1600" b="0" i="0" u="none" strike="noStrike" baseline="0" dirty="0">
              <a:solidFill>
                <a:srgbClr val="000000"/>
              </a:solidFill>
              <a:latin typeface="Arial" panose="020B0604020202020204" pitchFamily="34" charset="0"/>
            </a:endParaRPr>
          </a:p>
          <a:p>
            <a:pPr algn="just">
              <a:lnSpc>
                <a:spcPct val="100000"/>
              </a:lnSpc>
            </a:pPr>
            <a:r>
              <a:rPr lang="es-ES" sz="1600" b="0" i="0" u="none" strike="noStrike" baseline="0" dirty="0">
                <a:solidFill>
                  <a:srgbClr val="000000"/>
                </a:solidFill>
                <a:latin typeface="+mj-lt"/>
              </a:rPr>
              <a:t>El conocido como debe tener un uso público, continuo y notorio, puede ser cualquiera que la persona indique tener, sin importar si es pseudónimo, apodo, alias, inventado o no agrega apellidos. En el caso de que consigne un conocido como por primera vez, no requiere probar su uso con documento idóneo; sin embargo, en caso de que ya porte un conocido como y desee cambiarlo, deberá brindar una declaración y demostrar la necesidad de ello por medio de prueba documental, por ejemplo: el documento con el que se identifique con ese nuevo conocido como, el cual no requiere ser autenticado o apostillado. </a:t>
            </a:r>
          </a:p>
          <a:p>
            <a:pPr algn="just">
              <a:lnSpc>
                <a:spcPct val="100000"/>
              </a:lnSpc>
            </a:pPr>
            <a:endParaRPr lang="es-ES" sz="1600" b="0" i="0" u="none" strike="noStrike" baseline="0" dirty="0">
              <a:solidFill>
                <a:srgbClr val="000000"/>
              </a:solidFill>
              <a:latin typeface="+mj-lt"/>
            </a:endParaRPr>
          </a:p>
          <a:p>
            <a:pPr algn="just">
              <a:lnSpc>
                <a:spcPct val="100000"/>
              </a:lnSpc>
            </a:pPr>
            <a:r>
              <a:rPr lang="es-ES" sz="1600" b="0" i="0" u="none" strike="noStrike" baseline="0" dirty="0">
                <a:solidFill>
                  <a:srgbClr val="000000"/>
                </a:solidFill>
                <a:latin typeface="+mj-lt"/>
              </a:rPr>
              <a:t>Como excepción al punto anterior y por tratarse de títulos con formalidades legales, si el conocido como corresponde a un título religioso (Sor, Sacerdote, Vicario…) nobiliarios (Sir, Lady, Lord, Conde…) debe demostrarse con documento idóneo. </a:t>
            </a:r>
          </a:p>
          <a:p>
            <a:endParaRPr lang="en-US" sz="2000" dirty="0"/>
          </a:p>
        </p:txBody>
      </p:sp>
    </p:spTree>
    <p:extLst>
      <p:ext uri="{BB962C8B-B14F-4D97-AF65-F5344CB8AC3E}">
        <p14:creationId xmlns:p14="http://schemas.microsoft.com/office/powerpoint/2010/main" val="2574609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3"/>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759352"/>
            <a:ext cx="10799806" cy="4332529"/>
          </a:xfrm>
        </p:spPr>
        <p:txBody>
          <a:bodyPr>
            <a:normAutofit/>
          </a:bodyPr>
          <a:lstStyle/>
          <a:p>
            <a:pPr marL="0" lvl="0" indent="0">
              <a:buNone/>
            </a:pPr>
            <a:r>
              <a:rPr lang="es-CR" sz="2000" b="1" dirty="0">
                <a:solidFill>
                  <a:schemeClr val="accent4">
                    <a:lumMod val="50000"/>
                  </a:schemeClr>
                </a:solidFill>
                <a:effectLst>
                  <a:outerShdw blurRad="38100" dist="38100" dir="2700000" algn="tl">
                    <a:srgbClr val="000000">
                      <a:alpha val="43137"/>
                    </a:srgbClr>
                  </a:outerShdw>
                </a:effectLst>
              </a:rPr>
              <a:t>Solicitudes de cédula con cambio de nombre por identidad de género auto percibido:</a:t>
            </a:r>
          </a:p>
          <a:p>
            <a:pPr marL="0" lvl="0" indent="0">
              <a:buNone/>
            </a:pPr>
            <a:endParaRPr lang="es-CR" sz="1600" dirty="0"/>
          </a:p>
          <a:p>
            <a:pPr lvl="0" algn="just"/>
            <a:r>
              <a:rPr lang="es-CR" sz="1600" dirty="0"/>
              <a:t>Si la persona usuaria se presenta indicando que realizó el cambio de nombre, se debe verificar en la página web del TSE que el cambio ya se encuentra aplicado en el asiento de nacimiento. </a:t>
            </a:r>
          </a:p>
          <a:p>
            <a:pPr lvl="0" algn="just"/>
            <a:endParaRPr lang="es-CR" sz="1600" dirty="0"/>
          </a:p>
          <a:p>
            <a:pPr lvl="0" algn="just"/>
            <a:r>
              <a:rPr lang="es-CR" sz="1600" dirty="0"/>
              <a:t>Si se verifica que el cambio se encuentra aplicado, se recibe la gestión con los nuevos datos de la persona solicitante. </a:t>
            </a:r>
          </a:p>
          <a:p>
            <a:pPr lvl="0" algn="just"/>
            <a:endParaRPr lang="es-CR" sz="1600" dirty="0"/>
          </a:p>
          <a:p>
            <a:pPr algn="just"/>
            <a:r>
              <a:rPr lang="es-CR" sz="1600" dirty="0"/>
              <a:t>En caso de que la persona desee solicitar la cédula con el nuevo nombre y todavía no haya realizado el trámite ante la Sección de Actos Jurídicos, puede realizar ambos trámites en paralelo:</a:t>
            </a:r>
          </a:p>
          <a:p>
            <a:pPr algn="just"/>
            <a:endParaRPr lang="es-CR" sz="1400" dirty="0"/>
          </a:p>
          <a:p>
            <a:pPr marL="457200" lvl="1" indent="0" algn="just">
              <a:buNone/>
            </a:pPr>
            <a:r>
              <a:rPr lang="es-CR" sz="1600" dirty="0"/>
              <a:t>- Debe llenar tanto el </a:t>
            </a:r>
            <a:r>
              <a:rPr lang="es-ES" sz="1600" dirty="0"/>
              <a:t>formulario solicitud de cambio de nombre por identidad de género como el consentimiento informado por cambio de nombre </a:t>
            </a:r>
          </a:p>
          <a:p>
            <a:pPr marL="457200" lvl="1" indent="0" algn="just">
              <a:buNone/>
            </a:pPr>
            <a:r>
              <a:rPr lang="es-ES" sz="1600" dirty="0"/>
              <a:t>- Adicional llena el formulario de solicitud cedular, con el nuevo nombre y en la parte de observaciones anotar “Imprimir documento hasta que se realice el cambio de nombre”.</a:t>
            </a:r>
            <a:endParaRPr lang="es-CR" sz="1600" dirty="0"/>
          </a:p>
          <a:p>
            <a:endParaRPr lang="en-US" sz="2000" dirty="0"/>
          </a:p>
        </p:txBody>
      </p:sp>
    </p:spTree>
    <p:extLst>
      <p:ext uri="{BB962C8B-B14F-4D97-AF65-F5344CB8AC3E}">
        <p14:creationId xmlns:p14="http://schemas.microsoft.com/office/powerpoint/2010/main" val="1259373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829542" y="1946367"/>
            <a:ext cx="5895349" cy="1873226"/>
          </a:xfrm>
        </p:spPr>
        <p:txBody>
          <a:bodyPr>
            <a:noAutofit/>
          </a:bodyPr>
          <a:lstStyle/>
          <a:p>
            <a:pPr marL="0" indent="0" algn="l">
              <a:spcBef>
                <a:spcPct val="0"/>
              </a:spcBef>
              <a:buNone/>
            </a:pPr>
            <a:r>
              <a:rPr lang="es-ES" sz="4000" b="1" dirty="0">
                <a:solidFill>
                  <a:schemeClr val="accent1">
                    <a:lumMod val="75000"/>
                  </a:schemeClr>
                </a:solidFill>
                <a:effectLst>
                  <a:outerShdw blurRad="38100" dist="38100" dir="2700000" algn="tl">
                    <a:srgbClr val="000000">
                      <a:alpha val="43137"/>
                    </a:srgbClr>
                  </a:outerShdw>
                </a:effectLst>
              </a:rPr>
              <a:t>Llenado de los </a:t>
            </a:r>
            <a:br>
              <a:rPr lang="es-ES" sz="4000" b="1" dirty="0">
                <a:solidFill>
                  <a:schemeClr val="accent1">
                    <a:lumMod val="75000"/>
                  </a:schemeClr>
                </a:solidFill>
                <a:effectLst>
                  <a:outerShdw blurRad="38100" dist="38100" dir="2700000" algn="tl">
                    <a:srgbClr val="000000">
                      <a:alpha val="43137"/>
                    </a:srgbClr>
                  </a:outerShdw>
                </a:effectLst>
              </a:rPr>
            </a:br>
            <a:r>
              <a:rPr lang="es-ES" sz="4000" b="1" dirty="0">
                <a:solidFill>
                  <a:schemeClr val="accent1">
                    <a:lumMod val="75000"/>
                  </a:schemeClr>
                </a:solidFill>
                <a:effectLst>
                  <a:outerShdw blurRad="38100" dist="38100" dir="2700000" algn="tl">
                    <a:srgbClr val="000000">
                      <a:alpha val="43137"/>
                    </a:srgbClr>
                  </a:outerShdw>
                </a:effectLst>
              </a:rPr>
              <a:t>Formularios de </a:t>
            </a:r>
            <a:br>
              <a:rPr lang="es-ES" sz="4000" b="1" dirty="0">
                <a:solidFill>
                  <a:schemeClr val="accent1">
                    <a:lumMod val="75000"/>
                  </a:schemeClr>
                </a:solidFill>
                <a:effectLst>
                  <a:outerShdw blurRad="38100" dist="38100" dir="2700000" algn="tl">
                    <a:srgbClr val="000000">
                      <a:alpha val="43137"/>
                    </a:srgbClr>
                  </a:outerShdw>
                </a:effectLst>
              </a:rPr>
            </a:br>
            <a:r>
              <a:rPr lang="es-ES" sz="4000" b="1" dirty="0">
                <a:solidFill>
                  <a:schemeClr val="accent1">
                    <a:lumMod val="75000"/>
                  </a:schemeClr>
                </a:solidFill>
                <a:effectLst>
                  <a:outerShdw blurRad="38100" dist="38100" dir="2700000" algn="tl">
                    <a:srgbClr val="000000">
                      <a:alpha val="43137"/>
                    </a:srgbClr>
                  </a:outerShdw>
                </a:effectLst>
              </a:rPr>
              <a:t>Solicitudes Cedulares</a:t>
            </a:r>
            <a:endParaRPr lang="es-CR" sz="2000" b="1" dirty="0">
              <a:solidFill>
                <a:schemeClr val="accent1">
                  <a:lumMod val="75000"/>
                </a:schemeClr>
              </a:solidFill>
              <a:effectLst>
                <a:outerShdw blurRad="38100" dist="38100" dir="2700000" algn="tl">
                  <a:srgbClr val="000000">
                    <a:alpha val="43137"/>
                  </a:srgbClr>
                </a:outerShdw>
              </a:effectLst>
              <a:ea typeface="+mj-ea"/>
              <a:cs typeface="+mj-cs"/>
            </a:endParaRPr>
          </a:p>
        </p:txBody>
      </p:sp>
      <p:pic>
        <p:nvPicPr>
          <p:cNvPr id="2" name="Marcador de contenido 3">
            <a:extLst>
              <a:ext uri="{FF2B5EF4-FFF2-40B4-BE49-F238E27FC236}">
                <a16:creationId xmlns:a16="http://schemas.microsoft.com/office/drawing/2014/main" id="{C7A15C20-A6CA-2B6E-BFC7-F438E77F4167}"/>
              </a:ext>
            </a:extLst>
          </p:cNvPr>
          <p:cNvPicPr>
            <a:picLocks noChangeAspect="1"/>
          </p:cNvPicPr>
          <p:nvPr/>
        </p:nvPicPr>
        <p:blipFill>
          <a:blip r:embed="rId3"/>
          <a:stretch>
            <a:fillRect/>
          </a:stretch>
        </p:blipFill>
        <p:spPr bwMode="auto">
          <a:xfrm>
            <a:off x="7028169" y="803538"/>
            <a:ext cx="3169127" cy="4158884"/>
          </a:xfrm>
          <a:prstGeom prst="rect">
            <a:avLst/>
          </a:prstGeom>
          <a:ln w="9525">
            <a:solidFill>
              <a:srgbClr val="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428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RECEPCIÓN DE LA SOLICITUD DE CÉDULA DE IDENTIDAD</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Marcador de contenido 3">
            <a:extLst>
              <a:ext uri="{FF2B5EF4-FFF2-40B4-BE49-F238E27FC236}">
                <a16:creationId xmlns:a16="http://schemas.microsoft.com/office/drawing/2014/main" id="{5C7597E9-8F19-E215-3520-CC5611B13D78}"/>
              </a:ext>
            </a:extLst>
          </p:cNvPr>
          <p:cNvPicPr>
            <a:picLocks noChangeAspect="1"/>
          </p:cNvPicPr>
          <p:nvPr/>
        </p:nvPicPr>
        <p:blipFill>
          <a:blip r:embed="rId3"/>
          <a:stretch>
            <a:fillRect/>
          </a:stretch>
        </p:blipFill>
        <p:spPr>
          <a:xfrm>
            <a:off x="4105591" y="1515858"/>
            <a:ext cx="3499537" cy="4592486"/>
          </a:xfrm>
          <a:prstGeom prst="rect">
            <a:avLst/>
          </a:prstGeom>
          <a:ln>
            <a:solidFill>
              <a:schemeClr val="tx2">
                <a:lumMod val="75000"/>
              </a:schemeClr>
            </a:solidFill>
          </a:ln>
        </p:spPr>
      </p:pic>
      <p:sp>
        <p:nvSpPr>
          <p:cNvPr id="4" name="CuadroTexto 3">
            <a:extLst>
              <a:ext uri="{FF2B5EF4-FFF2-40B4-BE49-F238E27FC236}">
                <a16:creationId xmlns:a16="http://schemas.microsoft.com/office/drawing/2014/main" id="{D9AE18DD-163C-0870-F7CE-5942BFD8B0BA}"/>
              </a:ext>
            </a:extLst>
          </p:cNvPr>
          <p:cNvSpPr txBox="1"/>
          <p:nvPr/>
        </p:nvSpPr>
        <p:spPr>
          <a:xfrm>
            <a:off x="7773451" y="1746145"/>
            <a:ext cx="1146187" cy="369332"/>
          </a:xfrm>
          <a:prstGeom prst="rect">
            <a:avLst/>
          </a:prstGeom>
          <a:noFill/>
        </p:spPr>
        <p:txBody>
          <a:bodyPr wrap="square" rtlCol="0">
            <a:spAutoFit/>
          </a:bodyPr>
          <a:lstStyle/>
          <a:p>
            <a:pPr algn="ctr"/>
            <a:r>
              <a:rPr lang="es-ES" dirty="0"/>
              <a:t>RECIBO</a:t>
            </a:r>
            <a:endParaRPr lang="es-CR" dirty="0"/>
          </a:p>
        </p:txBody>
      </p:sp>
      <p:sp>
        <p:nvSpPr>
          <p:cNvPr id="5" name="CuadroTexto 4">
            <a:extLst>
              <a:ext uri="{FF2B5EF4-FFF2-40B4-BE49-F238E27FC236}">
                <a16:creationId xmlns:a16="http://schemas.microsoft.com/office/drawing/2014/main" id="{9C02D06F-7177-0898-7D44-762A414655BE}"/>
              </a:ext>
            </a:extLst>
          </p:cNvPr>
          <p:cNvSpPr txBox="1"/>
          <p:nvPr/>
        </p:nvSpPr>
        <p:spPr>
          <a:xfrm>
            <a:off x="7861357" y="3526287"/>
            <a:ext cx="2478424" cy="338554"/>
          </a:xfrm>
          <a:prstGeom prst="rect">
            <a:avLst/>
          </a:prstGeom>
          <a:noFill/>
        </p:spPr>
        <p:txBody>
          <a:bodyPr wrap="square" rtlCol="0">
            <a:spAutoFit/>
          </a:bodyPr>
          <a:lstStyle/>
          <a:p>
            <a:pPr algn="ctr"/>
            <a:r>
              <a:rPr lang="es-CR" sz="1600" dirty="0"/>
              <a:t>DATOS GEOGRÁFICOS</a:t>
            </a:r>
          </a:p>
        </p:txBody>
      </p:sp>
      <p:sp>
        <p:nvSpPr>
          <p:cNvPr id="6" name="CuadroTexto 5">
            <a:extLst>
              <a:ext uri="{FF2B5EF4-FFF2-40B4-BE49-F238E27FC236}">
                <a16:creationId xmlns:a16="http://schemas.microsoft.com/office/drawing/2014/main" id="{D172FEC3-2938-D40D-8FD5-C398D47A1FDC}"/>
              </a:ext>
            </a:extLst>
          </p:cNvPr>
          <p:cNvSpPr txBox="1"/>
          <p:nvPr/>
        </p:nvSpPr>
        <p:spPr>
          <a:xfrm>
            <a:off x="1516284" y="2706185"/>
            <a:ext cx="2304907" cy="338554"/>
          </a:xfrm>
          <a:prstGeom prst="rect">
            <a:avLst/>
          </a:prstGeom>
          <a:noFill/>
        </p:spPr>
        <p:txBody>
          <a:bodyPr wrap="square" rtlCol="0">
            <a:spAutoFit/>
          </a:bodyPr>
          <a:lstStyle/>
          <a:p>
            <a:pPr algn="ctr"/>
            <a:r>
              <a:rPr lang="es-CR" sz="1600" dirty="0"/>
              <a:t>DATOS PERSONALES</a:t>
            </a:r>
          </a:p>
        </p:txBody>
      </p:sp>
      <p:sp>
        <p:nvSpPr>
          <p:cNvPr id="8" name="CuadroTexto 7">
            <a:extLst>
              <a:ext uri="{FF2B5EF4-FFF2-40B4-BE49-F238E27FC236}">
                <a16:creationId xmlns:a16="http://schemas.microsoft.com/office/drawing/2014/main" id="{505BFDDC-F566-D69C-A6B3-0FBF55175E99}"/>
              </a:ext>
            </a:extLst>
          </p:cNvPr>
          <p:cNvSpPr txBox="1"/>
          <p:nvPr/>
        </p:nvSpPr>
        <p:spPr>
          <a:xfrm>
            <a:off x="7861357" y="5240736"/>
            <a:ext cx="2372810" cy="338554"/>
          </a:xfrm>
          <a:prstGeom prst="rect">
            <a:avLst/>
          </a:prstGeom>
          <a:noFill/>
        </p:spPr>
        <p:txBody>
          <a:bodyPr wrap="square" rtlCol="0">
            <a:spAutoFit/>
          </a:bodyPr>
          <a:lstStyle/>
          <a:p>
            <a:pPr algn="ctr"/>
            <a:r>
              <a:rPr lang="es-CR" sz="1600" dirty="0"/>
              <a:t>DATOS BIOMETRICOS</a:t>
            </a:r>
          </a:p>
        </p:txBody>
      </p:sp>
      <p:sp>
        <p:nvSpPr>
          <p:cNvPr id="9" name="CuadroTexto 8">
            <a:extLst>
              <a:ext uri="{FF2B5EF4-FFF2-40B4-BE49-F238E27FC236}">
                <a16:creationId xmlns:a16="http://schemas.microsoft.com/office/drawing/2014/main" id="{518B2944-D77A-A8B3-E6F1-355512FF5AA4}"/>
              </a:ext>
            </a:extLst>
          </p:cNvPr>
          <p:cNvSpPr txBox="1"/>
          <p:nvPr/>
        </p:nvSpPr>
        <p:spPr>
          <a:xfrm>
            <a:off x="2722790" y="4137941"/>
            <a:ext cx="1085501" cy="338554"/>
          </a:xfrm>
          <a:prstGeom prst="rect">
            <a:avLst/>
          </a:prstGeom>
          <a:noFill/>
        </p:spPr>
        <p:txBody>
          <a:bodyPr wrap="square" rtlCol="0">
            <a:spAutoFit/>
          </a:bodyPr>
          <a:lstStyle/>
          <a:p>
            <a:pPr algn="ctr"/>
            <a:r>
              <a:rPr lang="es-CR" sz="1600" dirty="0"/>
              <a:t>FIRMAS</a:t>
            </a:r>
          </a:p>
        </p:txBody>
      </p:sp>
      <p:sp>
        <p:nvSpPr>
          <p:cNvPr id="10" name="Cerrar llave 9">
            <a:extLst>
              <a:ext uri="{FF2B5EF4-FFF2-40B4-BE49-F238E27FC236}">
                <a16:creationId xmlns:a16="http://schemas.microsoft.com/office/drawing/2014/main" id="{2B487F3A-C2B9-3539-7FF8-EC77D4D2470B}"/>
              </a:ext>
            </a:extLst>
          </p:cNvPr>
          <p:cNvSpPr/>
          <p:nvPr/>
        </p:nvSpPr>
        <p:spPr>
          <a:xfrm>
            <a:off x="7627905" y="1508384"/>
            <a:ext cx="267799" cy="875632"/>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b="1">
              <a:effectLst>
                <a:outerShdw blurRad="38100" dist="38100" dir="2700000" algn="tl">
                  <a:srgbClr val="000000">
                    <a:alpha val="43137"/>
                  </a:srgbClr>
                </a:outerShdw>
              </a:effectLst>
            </a:endParaRPr>
          </a:p>
        </p:txBody>
      </p:sp>
      <p:sp>
        <p:nvSpPr>
          <p:cNvPr id="11" name="Abrir llave 10">
            <a:extLst>
              <a:ext uri="{FF2B5EF4-FFF2-40B4-BE49-F238E27FC236}">
                <a16:creationId xmlns:a16="http://schemas.microsoft.com/office/drawing/2014/main" id="{6E1D09C9-1CDD-8C01-BF27-6C19E49ADEFA}"/>
              </a:ext>
            </a:extLst>
          </p:cNvPr>
          <p:cNvSpPr/>
          <p:nvPr/>
        </p:nvSpPr>
        <p:spPr>
          <a:xfrm>
            <a:off x="3790707" y="2391489"/>
            <a:ext cx="290863" cy="998725"/>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b="1">
              <a:effectLst>
                <a:outerShdw blurRad="38100" dist="38100" dir="2700000" algn="tl">
                  <a:srgbClr val="000000">
                    <a:alpha val="43137"/>
                  </a:srgbClr>
                </a:outerShdw>
              </a:effectLst>
            </a:endParaRPr>
          </a:p>
        </p:txBody>
      </p:sp>
      <p:sp>
        <p:nvSpPr>
          <p:cNvPr id="12" name="Cerrar llave 11">
            <a:extLst>
              <a:ext uri="{FF2B5EF4-FFF2-40B4-BE49-F238E27FC236}">
                <a16:creationId xmlns:a16="http://schemas.microsoft.com/office/drawing/2014/main" id="{9926DAC4-0C77-693F-301F-2B1680CCE897}"/>
              </a:ext>
            </a:extLst>
          </p:cNvPr>
          <p:cNvSpPr/>
          <p:nvPr/>
        </p:nvSpPr>
        <p:spPr>
          <a:xfrm>
            <a:off x="7638272" y="3385360"/>
            <a:ext cx="267799" cy="65118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b="1">
              <a:effectLst>
                <a:outerShdw blurRad="38100" dist="38100" dir="2700000" algn="tl">
                  <a:srgbClr val="000000">
                    <a:alpha val="43137"/>
                  </a:srgbClr>
                </a:outerShdw>
              </a:effectLst>
            </a:endParaRPr>
          </a:p>
        </p:txBody>
      </p:sp>
      <p:sp>
        <p:nvSpPr>
          <p:cNvPr id="13" name="Abrir llave 12">
            <a:extLst>
              <a:ext uri="{FF2B5EF4-FFF2-40B4-BE49-F238E27FC236}">
                <a16:creationId xmlns:a16="http://schemas.microsoft.com/office/drawing/2014/main" id="{716BAA91-FDF7-3E32-D7C3-18FF45CEBBBD}"/>
              </a:ext>
            </a:extLst>
          </p:cNvPr>
          <p:cNvSpPr/>
          <p:nvPr/>
        </p:nvSpPr>
        <p:spPr>
          <a:xfrm>
            <a:off x="3777556" y="4045338"/>
            <a:ext cx="290863" cy="57212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b="1">
              <a:effectLst>
                <a:outerShdw blurRad="38100" dist="38100" dir="2700000" algn="tl">
                  <a:srgbClr val="000000">
                    <a:alpha val="43137"/>
                  </a:srgbClr>
                </a:outerShdw>
              </a:effectLst>
            </a:endParaRPr>
          </a:p>
        </p:txBody>
      </p:sp>
      <p:sp>
        <p:nvSpPr>
          <p:cNvPr id="14" name="Cerrar llave 13">
            <a:extLst>
              <a:ext uri="{FF2B5EF4-FFF2-40B4-BE49-F238E27FC236}">
                <a16:creationId xmlns:a16="http://schemas.microsoft.com/office/drawing/2014/main" id="{2345E026-BEBD-FF4E-EF67-497836B9D9B7}"/>
              </a:ext>
            </a:extLst>
          </p:cNvPr>
          <p:cNvSpPr/>
          <p:nvPr/>
        </p:nvSpPr>
        <p:spPr>
          <a:xfrm>
            <a:off x="7605128" y="4835751"/>
            <a:ext cx="309496" cy="120454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b="1">
              <a:effectLst>
                <a:outerShdw blurRad="38100" dist="38100" dir="2700000" algn="tl">
                  <a:srgbClr val="000000">
                    <a:alpha val="43137"/>
                  </a:srgbClr>
                </a:outerShdw>
              </a:effectLst>
            </a:endParaRPr>
          </a:p>
        </p:txBody>
      </p:sp>
      <p:sp>
        <p:nvSpPr>
          <p:cNvPr id="15" name="Abrir llave 14">
            <a:extLst>
              <a:ext uri="{FF2B5EF4-FFF2-40B4-BE49-F238E27FC236}">
                <a16:creationId xmlns:a16="http://schemas.microsoft.com/office/drawing/2014/main" id="{F7BA2BA2-630D-1009-A7D3-A110156739AD}"/>
              </a:ext>
            </a:extLst>
          </p:cNvPr>
          <p:cNvSpPr/>
          <p:nvPr/>
        </p:nvSpPr>
        <p:spPr>
          <a:xfrm>
            <a:off x="3777556" y="4637304"/>
            <a:ext cx="290863" cy="63528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b="1">
              <a:effectLst>
                <a:outerShdw blurRad="38100" dist="38100" dir="2700000" algn="tl">
                  <a:srgbClr val="000000">
                    <a:alpha val="43137"/>
                  </a:srgbClr>
                </a:outerShdw>
              </a:effectLst>
            </a:endParaRPr>
          </a:p>
        </p:txBody>
      </p:sp>
      <p:sp>
        <p:nvSpPr>
          <p:cNvPr id="16" name="CuadroTexto 15">
            <a:extLst>
              <a:ext uri="{FF2B5EF4-FFF2-40B4-BE49-F238E27FC236}">
                <a16:creationId xmlns:a16="http://schemas.microsoft.com/office/drawing/2014/main" id="{8AFC591C-38DC-548B-D553-FFA8E3540038}"/>
              </a:ext>
            </a:extLst>
          </p:cNvPr>
          <p:cNvSpPr txBox="1"/>
          <p:nvPr/>
        </p:nvSpPr>
        <p:spPr>
          <a:xfrm>
            <a:off x="1786048" y="4770278"/>
            <a:ext cx="1991509" cy="338554"/>
          </a:xfrm>
          <a:prstGeom prst="rect">
            <a:avLst/>
          </a:prstGeom>
          <a:noFill/>
        </p:spPr>
        <p:txBody>
          <a:bodyPr wrap="square" rtlCol="0">
            <a:spAutoFit/>
          </a:bodyPr>
          <a:lstStyle/>
          <a:p>
            <a:pPr algn="ctr"/>
            <a:r>
              <a:rPr lang="es-CR" sz="1600" dirty="0"/>
              <a:t>OBSERVACIONES</a:t>
            </a:r>
          </a:p>
        </p:txBody>
      </p:sp>
      <p:sp>
        <p:nvSpPr>
          <p:cNvPr id="17" name="CuadroTexto 16">
            <a:extLst>
              <a:ext uri="{FF2B5EF4-FFF2-40B4-BE49-F238E27FC236}">
                <a16:creationId xmlns:a16="http://schemas.microsoft.com/office/drawing/2014/main" id="{96CB290F-76B4-38A4-E46B-4FADA6226944}"/>
              </a:ext>
            </a:extLst>
          </p:cNvPr>
          <p:cNvSpPr txBox="1"/>
          <p:nvPr/>
        </p:nvSpPr>
        <p:spPr>
          <a:xfrm>
            <a:off x="1119952" y="5524512"/>
            <a:ext cx="2702313" cy="338554"/>
          </a:xfrm>
          <a:prstGeom prst="rect">
            <a:avLst/>
          </a:prstGeom>
          <a:noFill/>
        </p:spPr>
        <p:txBody>
          <a:bodyPr wrap="square" rtlCol="0">
            <a:spAutoFit/>
          </a:bodyPr>
          <a:lstStyle/>
          <a:p>
            <a:pPr algn="ctr"/>
            <a:r>
              <a:rPr lang="es-CR" sz="1600" dirty="0"/>
              <a:t>FIRMA DEL SOLICITANTE</a:t>
            </a:r>
          </a:p>
        </p:txBody>
      </p:sp>
      <p:sp>
        <p:nvSpPr>
          <p:cNvPr id="18" name="Abrir llave 17">
            <a:extLst>
              <a:ext uri="{FF2B5EF4-FFF2-40B4-BE49-F238E27FC236}">
                <a16:creationId xmlns:a16="http://schemas.microsoft.com/office/drawing/2014/main" id="{D258DA61-4B2B-9523-1C19-01724E4222B5}"/>
              </a:ext>
            </a:extLst>
          </p:cNvPr>
          <p:cNvSpPr/>
          <p:nvPr/>
        </p:nvSpPr>
        <p:spPr>
          <a:xfrm>
            <a:off x="3777678" y="5310012"/>
            <a:ext cx="290863" cy="79833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b="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2554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3049"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REGISTRO DE LA FIRMA CONSULAR </a:t>
            </a:r>
            <a:br>
              <a:rPr lang="es-CR" sz="4000" b="1" dirty="0">
                <a:solidFill>
                  <a:schemeClr val="accent1">
                    <a:lumMod val="75000"/>
                  </a:schemeClr>
                </a:solidFill>
                <a:effectLst>
                  <a:outerShdw blurRad="38100" dist="38100" dir="2700000" algn="tl">
                    <a:srgbClr val="000000">
                      <a:alpha val="43137"/>
                    </a:srgbClr>
                  </a:outerShdw>
                </a:effectLst>
                <a:latin typeface="+mn-lt"/>
              </a:rPr>
            </a:br>
            <a:r>
              <a:rPr lang="es-CR" sz="4000" b="1" dirty="0">
                <a:solidFill>
                  <a:schemeClr val="accent1">
                    <a:lumMod val="75000"/>
                  </a:schemeClr>
                </a:solidFill>
                <a:effectLst>
                  <a:outerShdw blurRad="38100" dist="38100" dir="2700000" algn="tl">
                    <a:srgbClr val="000000">
                      <a:alpha val="43137"/>
                    </a:srgbClr>
                  </a:outerShdw>
                </a:effectLst>
                <a:latin typeface="+mn-lt"/>
              </a:rPr>
              <a:t>ANTE EL TSE</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 name="Marcador de contenido 4">
            <a:extLst>
              <a:ext uri="{FF2B5EF4-FFF2-40B4-BE49-F238E27FC236}">
                <a16:creationId xmlns:a16="http://schemas.microsoft.com/office/drawing/2014/main" id="{BC7538D2-5445-08BE-1FF6-3ACBBF948127}"/>
              </a:ext>
            </a:extLst>
          </p:cNvPr>
          <p:cNvPicPr>
            <a:picLocks noGrp="1" noChangeAspect="1"/>
          </p:cNvPicPr>
          <p:nvPr>
            <p:ph idx="1"/>
          </p:nvPr>
        </p:nvPicPr>
        <p:blipFill>
          <a:blip r:embed="rId3"/>
          <a:stretch>
            <a:fillRect/>
          </a:stretch>
        </p:blipFill>
        <p:spPr>
          <a:xfrm>
            <a:off x="7650866" y="1508385"/>
            <a:ext cx="3692324" cy="4560456"/>
          </a:xfrm>
          <a:effectLst>
            <a:outerShdw blurRad="50800" dist="38100" dir="2700000" algn="tl" rotWithShape="0">
              <a:prstClr val="black">
                <a:alpha val="40000"/>
              </a:prstClr>
            </a:outerShdw>
          </a:effectLst>
        </p:spPr>
      </p:pic>
      <p:sp>
        <p:nvSpPr>
          <p:cNvPr id="6" name="Subtitle 8">
            <a:extLst>
              <a:ext uri="{FF2B5EF4-FFF2-40B4-BE49-F238E27FC236}">
                <a16:creationId xmlns:a16="http://schemas.microsoft.com/office/drawing/2014/main" id="{EE7249DB-A264-59CC-9585-1DEA8DC3FABD}"/>
              </a:ext>
            </a:extLst>
          </p:cNvPr>
          <p:cNvSpPr txBox="1">
            <a:spLocks/>
          </p:cNvSpPr>
          <p:nvPr/>
        </p:nvSpPr>
        <p:spPr>
          <a:xfrm>
            <a:off x="968426" y="1508384"/>
            <a:ext cx="6220609" cy="464934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pPr>
            <a:r>
              <a:rPr lang="es-CR" sz="1700" dirty="0">
                <a:effectLst/>
                <a:ea typeface="Calibri" panose="020F0502020204030204" pitchFamily="34" charset="0"/>
                <a:cs typeface="Times New Roman" panose="02020603050405020304" pitchFamily="18" charset="0"/>
              </a:rPr>
              <a:t>Para realizar el registro correspondiente en el tema de registro de firmas Consulares ante el Tribunal Supremo de Elecciones </a:t>
            </a:r>
            <a:r>
              <a:rPr lang="es-ES" sz="1700" dirty="0"/>
              <a:t>una vez que se encuentren en el Consulado designado, deben solicitarlo al correo </a:t>
            </a:r>
            <a:r>
              <a:rPr lang="es-ES" sz="1700" dirty="0">
                <a:hlinkClick r:id="rId4"/>
              </a:rPr>
              <a:t>consuladosdel@tse.go.cr</a:t>
            </a:r>
            <a:r>
              <a:rPr lang="es-CR" sz="1700" dirty="0">
                <a:cs typeface="Times New Roman" panose="02020603050405020304" pitchFamily="18" charset="0"/>
              </a:rPr>
              <a:t>.</a:t>
            </a:r>
          </a:p>
          <a:p>
            <a:pPr algn="just">
              <a:lnSpc>
                <a:spcPct val="150000"/>
              </a:lnSpc>
              <a:spcBef>
                <a:spcPts val="0"/>
              </a:spcBef>
            </a:pPr>
            <a:endParaRPr lang="es-CR" sz="1700" dirty="0">
              <a:effectLst/>
              <a:ea typeface="Calibri" panose="020F0502020204030204" pitchFamily="34" charset="0"/>
              <a:cs typeface="Times New Roman" panose="02020603050405020304" pitchFamily="18" charset="0"/>
            </a:endParaRPr>
          </a:p>
          <a:p>
            <a:pPr algn="just">
              <a:lnSpc>
                <a:spcPct val="150000"/>
              </a:lnSpc>
              <a:spcBef>
                <a:spcPts val="0"/>
              </a:spcBef>
            </a:pPr>
            <a:r>
              <a:rPr lang="es-CR" sz="1700" dirty="0">
                <a:ea typeface="Calibri" panose="020F0502020204030204" pitchFamily="34" charset="0"/>
                <a:cs typeface="Times New Roman" panose="02020603050405020304" pitchFamily="18" charset="0"/>
              </a:rPr>
              <a:t>D</a:t>
            </a:r>
            <a:r>
              <a:rPr lang="es-CR" sz="1700" dirty="0">
                <a:effectLst/>
                <a:ea typeface="Calibri" panose="020F0502020204030204" pitchFamily="34" charset="0"/>
                <a:cs typeface="Times New Roman" panose="02020603050405020304" pitchFamily="18" charset="0"/>
              </a:rPr>
              <a:t>icho documento debe ser llenado, firmado con firma autógrafa y con el sello de la Sede Consular, escanear el documento enviarlo al correo junto al acuerdo de nombramiento.</a:t>
            </a:r>
          </a:p>
          <a:p>
            <a:pPr algn="just">
              <a:lnSpc>
                <a:spcPct val="150000"/>
              </a:lnSpc>
              <a:spcBef>
                <a:spcPts val="0"/>
              </a:spcBef>
            </a:pPr>
            <a:endParaRPr lang="es-CR" sz="1700" dirty="0">
              <a:effectLst/>
              <a:ea typeface="Calibri" panose="020F0502020204030204" pitchFamily="34" charset="0"/>
              <a:cs typeface="Times New Roman" panose="02020603050405020304" pitchFamily="18" charset="0"/>
            </a:endParaRPr>
          </a:p>
          <a:p>
            <a:pPr algn="just">
              <a:lnSpc>
                <a:spcPct val="150000"/>
              </a:lnSpc>
              <a:spcBef>
                <a:spcPts val="0"/>
              </a:spcBef>
            </a:pPr>
            <a:r>
              <a:rPr lang="es-CR" sz="1700" dirty="0">
                <a:effectLst/>
                <a:ea typeface="Calibri" panose="020F0502020204030204" pitchFamily="34" charset="0"/>
                <a:cs typeface="Times New Roman" panose="02020603050405020304" pitchFamily="18" charset="0"/>
              </a:rPr>
              <a:t>Si no cuenta con firma digital en el momento en que tengan documentos para envío favor remitirlo a </a:t>
            </a:r>
            <a:r>
              <a:rPr lang="es-CR" sz="1700" dirty="0">
                <a:solidFill>
                  <a:srgbClr val="000000"/>
                </a:solidFill>
                <a:effectLst/>
                <a:ea typeface="Calibri" panose="020F0502020204030204" pitchFamily="34" charset="0"/>
                <a:cs typeface="Times New Roman" panose="02020603050405020304" pitchFamily="18" charset="0"/>
              </a:rPr>
              <a:t>la</a:t>
            </a:r>
            <a:r>
              <a:rPr lang="es-CR" sz="1700" dirty="0">
                <a:effectLst/>
                <a:ea typeface="Calibri" panose="020F0502020204030204" pitchFamily="34" charset="0"/>
                <a:cs typeface="Times New Roman" panose="02020603050405020304" pitchFamily="18" charset="0"/>
              </a:rPr>
              <a:t> Sección</a:t>
            </a:r>
            <a:r>
              <a:rPr lang="es-CR" sz="1700" dirty="0">
                <a:solidFill>
                  <a:srgbClr val="000000"/>
                </a:solidFill>
                <a:effectLst/>
                <a:ea typeface="Calibri" panose="020F0502020204030204" pitchFamily="34" charset="0"/>
                <a:cs typeface="Times New Roman" panose="02020603050405020304" pitchFamily="18" charset="0"/>
              </a:rPr>
              <a:t> de Documentos de Identidad</a:t>
            </a:r>
            <a:r>
              <a:rPr lang="es-CR" sz="1700" dirty="0">
                <a:effectLst/>
                <a:ea typeface="Calibri" panose="020F0502020204030204" pitchFamily="34" charset="0"/>
                <a:cs typeface="Times New Roman" panose="02020603050405020304" pitchFamily="18" charset="0"/>
              </a:rPr>
              <a:t>. </a:t>
            </a:r>
          </a:p>
          <a:p>
            <a:pPr marL="0" indent="0">
              <a:lnSpc>
                <a:spcPct val="107000"/>
              </a:lnSpc>
              <a:spcAft>
                <a:spcPts val="800"/>
              </a:spcAft>
              <a:buNone/>
            </a:pPr>
            <a:endParaRPr lang="en-CR" dirty="0"/>
          </a:p>
        </p:txBody>
      </p:sp>
    </p:spTree>
    <p:extLst>
      <p:ext uri="{BB962C8B-B14F-4D97-AF65-F5344CB8AC3E}">
        <p14:creationId xmlns:p14="http://schemas.microsoft.com/office/powerpoint/2010/main" val="2531886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856700" y="460457"/>
            <a:ext cx="8494196" cy="1047927"/>
          </a:xfrm>
        </p:spPr>
        <p:txBody>
          <a:bodyPr anchor="b">
            <a:normAutofit/>
          </a:bodyPr>
          <a:lstStyle/>
          <a:p>
            <a:pPr algn="r"/>
            <a:r>
              <a:rPr lang="es-CR" sz="3600" b="1" dirty="0">
                <a:solidFill>
                  <a:schemeClr val="accent1">
                    <a:lumMod val="75000"/>
                  </a:schemeClr>
                </a:solidFill>
                <a:effectLst>
                  <a:outerShdw blurRad="38100" dist="38100" dir="2700000" algn="tl">
                    <a:srgbClr val="000000">
                      <a:alpha val="43137"/>
                    </a:srgbClr>
                  </a:outerShdw>
                </a:effectLst>
                <a:latin typeface="+mn-lt"/>
              </a:rPr>
              <a:t>RECIBO</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r>
              <a:rPr lang="es-ES" sz="1600" dirty="0">
                <a:solidFill>
                  <a:schemeClr val="tx1"/>
                </a:solidFill>
              </a:rPr>
              <a:t>Es importante entregarle el recibo al solicitante, como comprobante del trámite de la solicitud de su cédula de identidad.</a:t>
            </a:r>
          </a:p>
          <a:p>
            <a:endParaRPr lang="en-US" sz="2000" dirty="0"/>
          </a:p>
        </p:txBody>
      </p:sp>
      <p:pic>
        <p:nvPicPr>
          <p:cNvPr id="3" name="Imagen 2">
            <a:extLst>
              <a:ext uri="{FF2B5EF4-FFF2-40B4-BE49-F238E27FC236}">
                <a16:creationId xmlns:a16="http://schemas.microsoft.com/office/drawing/2014/main" id="{80A107C4-A22A-986B-BA3A-BFB1D7738D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1314" y="3088837"/>
            <a:ext cx="7488741" cy="208636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863302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sz="3600" b="1" dirty="0">
                <a:solidFill>
                  <a:schemeClr val="accent1">
                    <a:lumMod val="75000"/>
                  </a:schemeClr>
                </a:solidFill>
                <a:effectLst>
                  <a:outerShdw blurRad="38100" dist="38100" dir="2700000" algn="tl">
                    <a:srgbClr val="000000">
                      <a:alpha val="43137"/>
                    </a:srgbClr>
                  </a:outerShdw>
                </a:effectLst>
                <a:latin typeface="+mn-lt"/>
              </a:rPr>
              <a:t>DATOS PERSONALES</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Marcador de contenido 5">
            <a:extLst>
              <a:ext uri="{FF2B5EF4-FFF2-40B4-BE49-F238E27FC236}">
                <a16:creationId xmlns:a16="http://schemas.microsoft.com/office/drawing/2014/main" id="{3C2844A3-F3D5-90EC-7D88-33688406F3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6543" y="1473437"/>
            <a:ext cx="7766613" cy="1793944"/>
          </a:xfrm>
          <a:prstGeom prst="rect">
            <a:avLst/>
          </a:prstGeom>
          <a:effectLst>
            <a:outerShdw blurRad="50800" dist="38100" dir="2700000" algn="tl" rotWithShape="0">
              <a:prstClr val="black">
                <a:alpha val="40000"/>
              </a:prstClr>
            </a:outerShdw>
          </a:effectLst>
        </p:spPr>
      </p:pic>
      <p:sp>
        <p:nvSpPr>
          <p:cNvPr id="5" name="CuadroTexto 4">
            <a:extLst>
              <a:ext uri="{FF2B5EF4-FFF2-40B4-BE49-F238E27FC236}">
                <a16:creationId xmlns:a16="http://schemas.microsoft.com/office/drawing/2014/main" id="{56E65267-4540-07E9-11FE-A0A74AC185D8}"/>
              </a:ext>
            </a:extLst>
          </p:cNvPr>
          <p:cNvSpPr txBox="1"/>
          <p:nvPr/>
        </p:nvSpPr>
        <p:spPr>
          <a:xfrm>
            <a:off x="862310" y="3601343"/>
            <a:ext cx="4678803" cy="2470933"/>
          </a:xfrm>
          <a:prstGeom prst="rect">
            <a:avLst/>
          </a:prstGeom>
          <a:noFill/>
        </p:spPr>
        <p:txBody>
          <a:bodyPr wrap="square" rtlCol="0">
            <a:spAutoFit/>
          </a:bodyPr>
          <a:lstStyle/>
          <a:p>
            <a:pPr defTabSz="342900">
              <a:lnSpc>
                <a:spcPct val="80000"/>
              </a:lnSpc>
              <a:spcBef>
                <a:spcPts val="750"/>
              </a:spcBef>
              <a:buClr>
                <a:schemeClr val="accent1"/>
              </a:buClr>
              <a:buSzPct val="80000"/>
            </a:pPr>
            <a:r>
              <a:rPr lang="es-CR" sz="1400" b="1" dirty="0">
                <a:latin typeface="+mn-lt"/>
              </a:rPr>
              <a:t>Solicitud de: </a:t>
            </a:r>
            <a:r>
              <a:rPr lang="es-CR" sz="1400" dirty="0">
                <a:latin typeface="+mn-lt"/>
              </a:rPr>
              <a:t>Primera Vez / Duplicado / Traslado Electoral</a:t>
            </a:r>
          </a:p>
          <a:p>
            <a:pPr defTabSz="342900">
              <a:lnSpc>
                <a:spcPct val="80000"/>
              </a:lnSpc>
              <a:spcBef>
                <a:spcPts val="750"/>
              </a:spcBef>
              <a:buClr>
                <a:schemeClr val="accent1"/>
              </a:buClr>
              <a:buSzPct val="80000"/>
            </a:pPr>
            <a:r>
              <a:rPr lang="es-ES" sz="1400" b="1" dirty="0">
                <a:latin typeface="+mn-lt"/>
              </a:rPr>
              <a:t>Número de solicitud: </a:t>
            </a:r>
            <a:r>
              <a:rPr lang="es-ES" sz="1400" dirty="0">
                <a:latin typeface="+mn-lt"/>
              </a:rPr>
              <a:t>Se deja en blanco</a:t>
            </a:r>
          </a:p>
          <a:p>
            <a:pPr defTabSz="342900">
              <a:lnSpc>
                <a:spcPct val="80000"/>
              </a:lnSpc>
              <a:spcBef>
                <a:spcPts val="750"/>
              </a:spcBef>
              <a:buClr>
                <a:schemeClr val="accent1"/>
              </a:buClr>
              <a:buSzPct val="80000"/>
            </a:pPr>
            <a:r>
              <a:rPr lang="es-ES" sz="1400" b="1" dirty="0">
                <a:latin typeface="+mn-lt"/>
              </a:rPr>
              <a:t>Apellidos y nombre del solicitante:</a:t>
            </a:r>
          </a:p>
          <a:p>
            <a:pPr defTabSz="342900">
              <a:lnSpc>
                <a:spcPct val="80000"/>
              </a:lnSpc>
              <a:spcBef>
                <a:spcPts val="750"/>
              </a:spcBef>
              <a:buClr>
                <a:schemeClr val="accent1"/>
              </a:buClr>
              <a:buSzPct val="80000"/>
            </a:pPr>
            <a:r>
              <a:rPr lang="es-ES" sz="1400" b="1" dirty="0">
                <a:latin typeface="+mn-lt"/>
              </a:rPr>
              <a:t>Cédula número: </a:t>
            </a:r>
          </a:p>
          <a:p>
            <a:pPr defTabSz="342900">
              <a:lnSpc>
                <a:spcPct val="80000"/>
              </a:lnSpc>
              <a:spcBef>
                <a:spcPts val="750"/>
              </a:spcBef>
              <a:buClr>
                <a:schemeClr val="accent1"/>
              </a:buClr>
              <a:buSzPct val="80000"/>
            </a:pPr>
            <a:r>
              <a:rPr lang="es-ES" sz="1400" b="1" dirty="0">
                <a:latin typeface="+mn-lt"/>
              </a:rPr>
              <a:t>Sexo:</a:t>
            </a:r>
          </a:p>
          <a:p>
            <a:pPr defTabSz="342900">
              <a:lnSpc>
                <a:spcPct val="80000"/>
              </a:lnSpc>
              <a:spcBef>
                <a:spcPts val="750"/>
              </a:spcBef>
              <a:buClr>
                <a:schemeClr val="accent1"/>
              </a:buClr>
              <a:buSzPct val="80000"/>
            </a:pPr>
            <a:r>
              <a:rPr lang="es-ES" sz="1400" b="1" dirty="0">
                <a:latin typeface="+mn-lt"/>
              </a:rPr>
              <a:t>Padre:</a:t>
            </a:r>
          </a:p>
          <a:p>
            <a:pPr defTabSz="342900">
              <a:lnSpc>
                <a:spcPct val="80000"/>
              </a:lnSpc>
              <a:spcBef>
                <a:spcPts val="750"/>
              </a:spcBef>
              <a:buClr>
                <a:schemeClr val="accent1"/>
              </a:buClr>
              <a:buSzPct val="80000"/>
            </a:pPr>
            <a:r>
              <a:rPr lang="es-ES" sz="1400" b="1" dirty="0">
                <a:latin typeface="+mn-lt"/>
              </a:rPr>
              <a:t>Madre:</a:t>
            </a:r>
          </a:p>
          <a:p>
            <a:pPr defTabSz="342900">
              <a:lnSpc>
                <a:spcPct val="80000"/>
              </a:lnSpc>
              <a:spcBef>
                <a:spcPts val="750"/>
              </a:spcBef>
              <a:buClr>
                <a:schemeClr val="accent1"/>
              </a:buClr>
              <a:buSzPct val="80000"/>
            </a:pPr>
            <a:r>
              <a:rPr lang="es-ES" sz="1400" b="1" dirty="0">
                <a:latin typeface="+mn-lt"/>
              </a:rPr>
              <a:t>Lugar de Nacimiento:</a:t>
            </a:r>
          </a:p>
          <a:p>
            <a:pPr defTabSz="342900">
              <a:lnSpc>
                <a:spcPct val="80000"/>
              </a:lnSpc>
              <a:spcBef>
                <a:spcPts val="750"/>
              </a:spcBef>
              <a:buClr>
                <a:schemeClr val="accent1"/>
              </a:buClr>
              <a:buSzPct val="80000"/>
            </a:pPr>
            <a:r>
              <a:rPr lang="es-ES" sz="1400" b="1" dirty="0">
                <a:latin typeface="+mn-lt"/>
              </a:rPr>
              <a:t>Fecha de Nacimiento:</a:t>
            </a:r>
            <a:endParaRPr lang="es-CR" sz="1400" b="1" dirty="0">
              <a:latin typeface="+mn-lt"/>
            </a:endParaRPr>
          </a:p>
        </p:txBody>
      </p:sp>
      <p:sp>
        <p:nvSpPr>
          <p:cNvPr id="6" name="Cerrar llave 5">
            <a:extLst>
              <a:ext uri="{FF2B5EF4-FFF2-40B4-BE49-F238E27FC236}">
                <a16:creationId xmlns:a16="http://schemas.microsoft.com/office/drawing/2014/main" id="{1E096475-F76F-EF76-02A2-85A0282DEAE5}"/>
              </a:ext>
            </a:extLst>
          </p:cNvPr>
          <p:cNvSpPr/>
          <p:nvPr/>
        </p:nvSpPr>
        <p:spPr>
          <a:xfrm>
            <a:off x="5565647" y="3601342"/>
            <a:ext cx="448407" cy="2470933"/>
          </a:xfrm>
          <a:prstGeom prst="rightBrace">
            <a:avLst/>
          </a:prstGeom>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R" b="1" dirty="0">
              <a:effectLst>
                <a:outerShdw blurRad="38100" dist="38100" dir="2700000" algn="tl">
                  <a:srgbClr val="000000">
                    <a:alpha val="43137"/>
                  </a:srgbClr>
                </a:outerShdw>
              </a:effectLst>
            </a:endParaRPr>
          </a:p>
        </p:txBody>
      </p:sp>
      <p:sp>
        <p:nvSpPr>
          <p:cNvPr id="8" name="CuadroTexto 7">
            <a:extLst>
              <a:ext uri="{FF2B5EF4-FFF2-40B4-BE49-F238E27FC236}">
                <a16:creationId xmlns:a16="http://schemas.microsoft.com/office/drawing/2014/main" id="{BDC636C1-8063-3381-0820-5DFEBB6FAC08}"/>
              </a:ext>
            </a:extLst>
          </p:cNvPr>
          <p:cNvSpPr txBox="1"/>
          <p:nvPr/>
        </p:nvSpPr>
        <p:spPr>
          <a:xfrm>
            <a:off x="6094475" y="4440064"/>
            <a:ext cx="4286619" cy="793487"/>
          </a:xfrm>
          <a:prstGeom prst="rect">
            <a:avLst/>
          </a:prstGeom>
          <a:noFill/>
        </p:spPr>
        <p:txBody>
          <a:bodyPr wrap="square" rtlCol="0">
            <a:spAutoFit/>
          </a:bodyPr>
          <a:lstStyle/>
          <a:p>
            <a:pPr algn="ctr" defTabSz="342900">
              <a:lnSpc>
                <a:spcPct val="80000"/>
              </a:lnSpc>
              <a:spcBef>
                <a:spcPts val="750"/>
              </a:spcBef>
              <a:buClr>
                <a:schemeClr val="accent1"/>
              </a:buClr>
              <a:buSzPct val="80000"/>
            </a:pPr>
            <a:r>
              <a:rPr lang="es-ES" sz="1600" dirty="0">
                <a:latin typeface="+mn-lt"/>
              </a:rPr>
              <a:t>Datos aportados por el solicitante o verificados en la página Web</a:t>
            </a:r>
          </a:p>
          <a:p>
            <a:pPr algn="ctr" defTabSz="342900">
              <a:lnSpc>
                <a:spcPct val="80000"/>
              </a:lnSpc>
              <a:spcBef>
                <a:spcPts val="750"/>
              </a:spcBef>
              <a:buClr>
                <a:schemeClr val="accent1"/>
              </a:buClr>
              <a:buSzPct val="80000"/>
            </a:pPr>
            <a:r>
              <a:rPr lang="es-CR" sz="1600" dirty="0">
                <a:latin typeface="+mn-lt"/>
                <a:hlinkClick r:id="rId4"/>
              </a:rPr>
              <a:t>https://servicioselectorales.tse.go.cr/chc/</a:t>
            </a:r>
            <a:r>
              <a:rPr lang="es-CR" sz="1600" dirty="0">
                <a:latin typeface="+mn-lt"/>
              </a:rPr>
              <a:t> </a:t>
            </a:r>
          </a:p>
        </p:txBody>
      </p:sp>
    </p:spTree>
    <p:extLst>
      <p:ext uri="{BB962C8B-B14F-4D97-AF65-F5344CB8AC3E}">
        <p14:creationId xmlns:p14="http://schemas.microsoft.com/office/powerpoint/2010/main" val="3769445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3049" y="-134452"/>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87251" y="192555"/>
            <a:ext cx="8494196" cy="1047927"/>
          </a:xfrm>
        </p:spPr>
        <p:txBody>
          <a:bodyPr anchor="b">
            <a:normAutofit/>
          </a:bodyPr>
          <a:lstStyle/>
          <a:p>
            <a:pPr algn="r"/>
            <a:r>
              <a:rPr lang="es-CR" sz="3600" b="1" dirty="0">
                <a:solidFill>
                  <a:schemeClr val="accent1">
                    <a:lumMod val="75000"/>
                  </a:schemeClr>
                </a:solidFill>
                <a:effectLst>
                  <a:outerShdw blurRad="38100" dist="38100" dir="2700000" algn="tl">
                    <a:srgbClr val="000000">
                      <a:alpha val="43137"/>
                    </a:srgbClr>
                  </a:outerShdw>
                </a:effectLst>
                <a:latin typeface="+mn-lt"/>
              </a:rPr>
              <a:t>DATOS GEOGRÁFICOS</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Marcador de contenido 7">
            <a:extLst>
              <a:ext uri="{FF2B5EF4-FFF2-40B4-BE49-F238E27FC236}">
                <a16:creationId xmlns:a16="http://schemas.microsoft.com/office/drawing/2014/main" id="{99A04675-FC23-1CAD-ECA3-7D326D7B5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6657" y="1482265"/>
            <a:ext cx="7276429" cy="1434510"/>
          </a:xfrm>
          <a:prstGeom prst="rect">
            <a:avLst/>
          </a:prstGeom>
          <a:effectLst>
            <a:outerShdw blurRad="50800" dist="38100" dir="2700000" algn="tl" rotWithShape="0">
              <a:prstClr val="black">
                <a:alpha val="40000"/>
              </a:prstClr>
            </a:outerShdw>
          </a:effectLst>
        </p:spPr>
      </p:pic>
      <p:sp>
        <p:nvSpPr>
          <p:cNvPr id="4" name="Rectángulo 3">
            <a:extLst>
              <a:ext uri="{FF2B5EF4-FFF2-40B4-BE49-F238E27FC236}">
                <a16:creationId xmlns:a16="http://schemas.microsoft.com/office/drawing/2014/main" id="{D9FD7CF9-8D3F-39CF-894C-89CDE951AD02}"/>
              </a:ext>
            </a:extLst>
          </p:cNvPr>
          <p:cNvSpPr/>
          <p:nvPr/>
        </p:nvSpPr>
        <p:spPr>
          <a:xfrm>
            <a:off x="1119019" y="3158558"/>
            <a:ext cx="10270470" cy="2339102"/>
          </a:xfrm>
          <a:prstGeom prst="rect">
            <a:avLst/>
          </a:prstGeom>
        </p:spPr>
        <p:txBody>
          <a:bodyPr wrap="square">
            <a:spAutoFit/>
          </a:bodyPr>
          <a:lstStyle/>
          <a:p>
            <a:pPr>
              <a:spcAft>
                <a:spcPts val="0"/>
              </a:spcAft>
            </a:pPr>
            <a:r>
              <a:rPr lang="es-ES_tradnl" sz="1400" b="1" kern="50" dirty="0">
                <a:latin typeface="+mn-lt"/>
                <a:ea typeface="Times New Roman" panose="02020603050405020304" pitchFamily="18" charset="0"/>
              </a:rPr>
              <a:t>Provincia:	</a:t>
            </a:r>
            <a:r>
              <a:rPr lang="es-ES_tradnl" sz="1400" kern="50" dirty="0">
                <a:latin typeface="+mn-lt"/>
                <a:ea typeface="Times New Roman" panose="02020603050405020304" pitchFamily="18" charset="0"/>
              </a:rPr>
              <a:t>		Exterior</a:t>
            </a:r>
          </a:p>
          <a:p>
            <a:pPr>
              <a:spcAft>
                <a:spcPts val="0"/>
              </a:spcAft>
            </a:pPr>
            <a:r>
              <a:rPr lang="es-ES_tradnl" sz="1400" b="1" kern="50" dirty="0">
                <a:latin typeface="+mn-lt"/>
                <a:ea typeface="Times New Roman" panose="02020603050405020304" pitchFamily="18" charset="0"/>
              </a:rPr>
              <a:t>Cantón: 	</a:t>
            </a:r>
            <a:r>
              <a:rPr lang="es-ES_tradnl" sz="1400" kern="50" dirty="0">
                <a:latin typeface="+mn-lt"/>
                <a:ea typeface="Times New Roman" panose="02020603050405020304" pitchFamily="18" charset="0"/>
              </a:rPr>
              <a:t>		País que corresponda</a:t>
            </a:r>
          </a:p>
          <a:p>
            <a:pPr>
              <a:spcAft>
                <a:spcPts val="0"/>
              </a:spcAft>
            </a:pPr>
            <a:r>
              <a:rPr lang="es-ES_tradnl" sz="1400" b="1" kern="50" dirty="0">
                <a:latin typeface="+mn-lt"/>
                <a:ea typeface="Times New Roman" panose="02020603050405020304" pitchFamily="18" charset="0"/>
              </a:rPr>
              <a:t>Distrito Administrativo: </a:t>
            </a:r>
            <a:r>
              <a:rPr lang="es-ES_tradnl" sz="1400" kern="50" dirty="0">
                <a:latin typeface="+mn-lt"/>
                <a:ea typeface="Times New Roman" panose="02020603050405020304" pitchFamily="18" charset="0"/>
              </a:rPr>
              <a:t>	Consulado</a:t>
            </a:r>
          </a:p>
          <a:p>
            <a:pPr>
              <a:spcAft>
                <a:spcPts val="0"/>
              </a:spcAft>
            </a:pPr>
            <a:r>
              <a:rPr lang="es-ES_tradnl" sz="1400" b="1" kern="50" dirty="0">
                <a:latin typeface="+mn-lt"/>
                <a:ea typeface="Times New Roman" panose="02020603050405020304" pitchFamily="18" charset="0"/>
              </a:rPr>
              <a:t>Distrito Electoral:</a:t>
            </a:r>
            <a:r>
              <a:rPr lang="es-ES_tradnl" sz="1400" kern="50" dirty="0">
                <a:latin typeface="+mn-lt"/>
                <a:ea typeface="Times New Roman" panose="02020603050405020304" pitchFamily="18" charset="0"/>
              </a:rPr>
              <a:t>		Sede Consular </a:t>
            </a:r>
            <a:r>
              <a:rPr lang="es-ES_tradnl" sz="1200" i="1" kern="50" dirty="0">
                <a:latin typeface="+mn-lt"/>
                <a:ea typeface="Times New Roman" panose="02020603050405020304" pitchFamily="18" charset="0"/>
              </a:rPr>
              <a:t>(Solo se pueden empadronar en Consulados Generales)</a:t>
            </a:r>
            <a:endParaRPr lang="es-ES_tradnl" sz="1600" i="1" kern="50" dirty="0">
              <a:latin typeface="+mn-lt"/>
              <a:ea typeface="Times New Roman" panose="02020603050405020304" pitchFamily="18" charset="0"/>
            </a:endParaRPr>
          </a:p>
          <a:p>
            <a:r>
              <a:rPr lang="es-ES_tradnl" sz="1400" b="1" kern="50" dirty="0">
                <a:latin typeface="+mn-lt"/>
                <a:ea typeface="Times New Roman" panose="02020603050405020304" pitchFamily="18" charset="0"/>
              </a:rPr>
              <a:t>Dirección Exacta:</a:t>
            </a:r>
            <a:r>
              <a:rPr lang="es-ES_tradnl" sz="1400" kern="50" dirty="0">
                <a:latin typeface="+mn-lt"/>
                <a:ea typeface="Times New Roman" panose="02020603050405020304" pitchFamily="18" charset="0"/>
              </a:rPr>
              <a:t> 		</a:t>
            </a:r>
            <a:r>
              <a:rPr lang="es-ES" sz="1400" kern="50" dirty="0">
                <a:latin typeface="+mn-lt"/>
                <a:ea typeface="Times New Roman" panose="02020603050405020304" pitchFamily="18" charset="0"/>
              </a:rPr>
              <a:t>Dirección exacta del domicilio en el exterior </a:t>
            </a:r>
            <a:r>
              <a:rPr lang="es-ES" dirty="0"/>
              <a:t>	</a:t>
            </a:r>
          </a:p>
          <a:p>
            <a:pPr>
              <a:spcAft>
                <a:spcPts val="0"/>
              </a:spcAft>
            </a:pPr>
            <a:r>
              <a:rPr lang="es-ES_tradnl" sz="1400" b="1" kern="50" dirty="0">
                <a:latin typeface="+mn-lt"/>
                <a:ea typeface="Times New Roman" panose="02020603050405020304" pitchFamily="18" charset="0"/>
              </a:rPr>
              <a:t>Teléfono:			</a:t>
            </a:r>
            <a:r>
              <a:rPr lang="es-ES_tradnl" sz="1400" kern="50" dirty="0">
                <a:latin typeface="+mn-lt"/>
                <a:ea typeface="Times New Roman" panose="02020603050405020304" pitchFamily="18" charset="0"/>
              </a:rPr>
              <a:t>Pueden indicar uno en Costa Rica o uno del exterior indicando el código del país</a:t>
            </a:r>
          </a:p>
          <a:p>
            <a:pPr>
              <a:spcAft>
                <a:spcPts val="0"/>
              </a:spcAft>
            </a:pPr>
            <a:r>
              <a:rPr lang="es-ES_tradnl" sz="1400" b="1" kern="50" dirty="0">
                <a:latin typeface="+mn-lt"/>
                <a:ea typeface="Times New Roman" panose="02020603050405020304" pitchFamily="18" charset="0"/>
              </a:rPr>
              <a:t>Lugar de Retiro: </a:t>
            </a:r>
            <a:r>
              <a:rPr lang="es-ES_tradnl" sz="1400" kern="50" dirty="0">
                <a:latin typeface="+mn-lt"/>
                <a:ea typeface="Times New Roman" panose="02020603050405020304" pitchFamily="18" charset="0"/>
              </a:rPr>
              <a:t>		Lugar donde desea retirar la cédula de identidad </a:t>
            </a:r>
            <a:r>
              <a:rPr lang="es-ES_tradnl" sz="1200" i="1" kern="50" dirty="0">
                <a:latin typeface="+mn-lt"/>
                <a:ea typeface="Times New Roman" panose="02020603050405020304" pitchFamily="18" charset="0"/>
              </a:rPr>
              <a:t>(Despacho, Regional o Consulado)</a:t>
            </a:r>
          </a:p>
          <a:p>
            <a:pPr>
              <a:spcAft>
                <a:spcPts val="0"/>
              </a:spcAft>
            </a:pPr>
            <a:r>
              <a:rPr lang="es-ES_tradnl" sz="1400" b="1" kern="50" dirty="0">
                <a:latin typeface="+mn-lt"/>
                <a:ea typeface="Times New Roman" panose="02020603050405020304" pitchFamily="18" charset="0"/>
              </a:rPr>
              <a:t>Lugar y Fecha: </a:t>
            </a:r>
            <a:r>
              <a:rPr lang="es-ES_tradnl" sz="1400" kern="50" dirty="0">
                <a:latin typeface="+mn-lt"/>
                <a:ea typeface="Times New Roman" panose="02020603050405020304" pitchFamily="18" charset="0"/>
              </a:rPr>
              <a:t>		Sede Consular y la fecha en que se solicitó </a:t>
            </a:r>
            <a:r>
              <a:rPr lang="es-ES_tradnl" sz="1200" i="1" kern="50" dirty="0">
                <a:latin typeface="+mn-lt"/>
                <a:ea typeface="Times New Roman" panose="02020603050405020304" pitchFamily="18" charset="0"/>
              </a:rPr>
              <a:t>(este último dato es muy importante de anotar, 					ya que para el cierre del padrón nos indica si queda dentro o fuera del padrón electoral en periodo electoral).</a:t>
            </a:r>
            <a:endParaRPr lang="es-ES_tradnl" sz="1600" i="1" kern="50" dirty="0">
              <a:latin typeface="+mn-lt"/>
              <a:ea typeface="Times New Roman" panose="02020603050405020304" pitchFamily="18" charset="0"/>
            </a:endParaRPr>
          </a:p>
          <a:p>
            <a:endParaRPr lang="es-ES_tradnl" dirty="0">
              <a:latin typeface="Bahnschrift" panose="020B0502040204020203" pitchFamily="34" charset="0"/>
            </a:endParaRPr>
          </a:p>
        </p:txBody>
      </p:sp>
      <p:sp>
        <p:nvSpPr>
          <p:cNvPr id="5" name="Rectángulo 4">
            <a:extLst>
              <a:ext uri="{FF2B5EF4-FFF2-40B4-BE49-F238E27FC236}">
                <a16:creationId xmlns:a16="http://schemas.microsoft.com/office/drawing/2014/main" id="{80550BFC-3CA8-1428-3A19-4B8ED39D1312}"/>
              </a:ext>
            </a:extLst>
          </p:cNvPr>
          <p:cNvSpPr/>
          <p:nvPr/>
        </p:nvSpPr>
        <p:spPr>
          <a:xfrm>
            <a:off x="1119019" y="5310484"/>
            <a:ext cx="9953962" cy="646331"/>
          </a:xfrm>
          <a:prstGeom prst="rect">
            <a:avLst/>
          </a:prstGeom>
        </p:spPr>
        <p:txBody>
          <a:bodyPr wrap="square">
            <a:spAutoFit/>
          </a:bodyPr>
          <a:lstStyle/>
          <a:p>
            <a:pPr algn="just"/>
            <a:r>
              <a:rPr lang="es-ES" sz="1200" b="1" i="1" dirty="0">
                <a:solidFill>
                  <a:srgbClr val="000000"/>
                </a:solidFill>
                <a:latin typeface="+mn-lt"/>
              </a:rPr>
              <a:t>Con respecto a los domicilios electorales es importante </a:t>
            </a:r>
            <a:r>
              <a:rPr lang="es-ES" sz="1200" b="1" i="1" u="sng" dirty="0">
                <a:solidFill>
                  <a:srgbClr val="000000"/>
                </a:solidFill>
                <a:latin typeface="+mn-lt"/>
              </a:rPr>
              <a:t>no combinar</a:t>
            </a:r>
            <a:r>
              <a:rPr lang="es-ES" sz="1200" b="1" i="1" dirty="0">
                <a:solidFill>
                  <a:srgbClr val="000000"/>
                </a:solidFill>
                <a:latin typeface="+mn-lt"/>
              </a:rPr>
              <a:t> direcciones, en el sentido que si desean empadronarse en el extranjero se debe colocar el domicilio electoral extranjero y la dirección exacta del lugar donde residen actualmente, y si la persona desea empadronarse en Costa Rica debe colocar un domicilio electoral y dirección exacta de Costa Rica. </a:t>
            </a:r>
          </a:p>
        </p:txBody>
      </p:sp>
    </p:spTree>
    <p:extLst>
      <p:ext uri="{BB962C8B-B14F-4D97-AF65-F5344CB8AC3E}">
        <p14:creationId xmlns:p14="http://schemas.microsoft.com/office/powerpoint/2010/main" val="35023245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833550" y="356285"/>
            <a:ext cx="8494196" cy="1047927"/>
          </a:xfrm>
        </p:spPr>
        <p:txBody>
          <a:bodyPr anchor="b">
            <a:normAutofit/>
          </a:bodyPr>
          <a:lstStyle/>
          <a:p>
            <a:pPr algn="r"/>
            <a:r>
              <a:rPr lang="es-CR" sz="3600" b="1" dirty="0">
                <a:solidFill>
                  <a:schemeClr val="accent1">
                    <a:lumMod val="75000"/>
                  </a:schemeClr>
                </a:solidFill>
                <a:effectLst>
                  <a:outerShdw blurRad="38100" dist="38100" dir="2700000" algn="tl">
                    <a:srgbClr val="000000">
                      <a:alpha val="43137"/>
                    </a:srgbClr>
                  </a:outerShdw>
                </a:effectLst>
                <a:latin typeface="+mn-lt"/>
              </a:rPr>
              <a:t>OBSERVACIONES</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gn="just" defTabSz="342900">
              <a:spcBef>
                <a:spcPts val="750"/>
              </a:spcBef>
              <a:buClr>
                <a:schemeClr val="accent1"/>
              </a:buClr>
              <a:buSzPct val="80000"/>
              <a:buNone/>
            </a:pPr>
            <a:r>
              <a:rPr lang="es-CR" sz="1600" dirty="0">
                <a:latin typeface="+mn-lt"/>
              </a:rPr>
              <a:t>Es importante anotar en este apartado:</a:t>
            </a:r>
          </a:p>
          <a:p>
            <a:pPr marL="0" indent="0" algn="just" defTabSz="342900">
              <a:spcBef>
                <a:spcPts val="750"/>
              </a:spcBef>
              <a:buClr>
                <a:schemeClr val="accent1"/>
              </a:buClr>
              <a:buSzPct val="80000"/>
              <a:buNone/>
            </a:pPr>
            <a:endParaRPr lang="es-CR" sz="1600" dirty="0">
              <a:latin typeface="+mn-lt"/>
            </a:endParaRPr>
          </a:p>
          <a:p>
            <a:pPr algn="just" defTabSz="342900">
              <a:spcBef>
                <a:spcPts val="750"/>
              </a:spcBef>
              <a:buClr>
                <a:schemeClr val="accent1"/>
              </a:buClr>
              <a:buSzPct val="80000"/>
            </a:pPr>
            <a:r>
              <a:rPr lang="es-CR" sz="1600" dirty="0">
                <a:latin typeface="+mn-lt"/>
              </a:rPr>
              <a:t>Correo electrónico (indispensable).</a:t>
            </a:r>
          </a:p>
          <a:p>
            <a:pPr algn="just" defTabSz="342900">
              <a:spcBef>
                <a:spcPts val="750"/>
              </a:spcBef>
              <a:buClr>
                <a:schemeClr val="accent1"/>
              </a:buClr>
              <a:buSzPct val="80000"/>
            </a:pPr>
            <a:r>
              <a:rPr lang="es-CR" sz="1600" dirty="0">
                <a:latin typeface="+mn-lt"/>
              </a:rPr>
              <a:t>Razón de gestión en duplicados (</a:t>
            </a:r>
            <a:r>
              <a:rPr lang="es-CR" sz="1600" i="1" dirty="0">
                <a:latin typeface="+mn-lt"/>
              </a:rPr>
              <a:t>vencimiento, robo, perdida, deterioro o cambio de datos</a:t>
            </a:r>
            <a:r>
              <a:rPr lang="es-CR" sz="1600" dirty="0">
                <a:latin typeface="+mn-lt"/>
              </a:rPr>
              <a:t>).</a:t>
            </a:r>
          </a:p>
          <a:p>
            <a:pPr algn="just" defTabSz="342900">
              <a:spcBef>
                <a:spcPts val="750"/>
              </a:spcBef>
              <a:buClr>
                <a:schemeClr val="accent1"/>
              </a:buClr>
              <a:buSzPct val="80000"/>
            </a:pPr>
            <a:r>
              <a:rPr lang="es-ES" sz="1600" dirty="0">
                <a:latin typeface="+mn-lt"/>
              </a:rPr>
              <a:t>En caso de aportar testigos, anotar el parentesco.</a:t>
            </a:r>
            <a:endParaRPr lang="es-CR" sz="1600" dirty="0">
              <a:latin typeface="+mn-lt"/>
            </a:endParaRPr>
          </a:p>
          <a:p>
            <a:pPr algn="just" defTabSz="342900">
              <a:spcBef>
                <a:spcPts val="750"/>
              </a:spcBef>
              <a:buClr>
                <a:schemeClr val="accent1"/>
              </a:buClr>
              <a:buSzPct val="80000"/>
            </a:pPr>
            <a:r>
              <a:rPr lang="es-CR" sz="1600" dirty="0">
                <a:latin typeface="+mn-lt"/>
              </a:rPr>
              <a:t>Indicar toda aquella información relevante que ayude con la continuidad del trámite de la persona usuaria.</a:t>
            </a:r>
          </a:p>
          <a:p>
            <a:pPr algn="just" defTabSz="342900">
              <a:spcBef>
                <a:spcPts val="750"/>
              </a:spcBef>
              <a:buClr>
                <a:schemeClr val="accent1"/>
              </a:buClr>
              <a:buSzPct val="80000"/>
            </a:pPr>
            <a:r>
              <a:rPr lang="es-CR" sz="1600" dirty="0">
                <a:latin typeface="+mn-lt"/>
              </a:rPr>
              <a:t>En caso de firma a ruego anotar el parentesco del firmante.</a:t>
            </a:r>
          </a:p>
          <a:p>
            <a:endParaRPr lang="en-US" sz="2000" dirty="0"/>
          </a:p>
        </p:txBody>
      </p:sp>
      <p:pic>
        <p:nvPicPr>
          <p:cNvPr id="3" name="Marcador de contenido 3">
            <a:extLst>
              <a:ext uri="{FF2B5EF4-FFF2-40B4-BE49-F238E27FC236}">
                <a16:creationId xmlns:a16="http://schemas.microsoft.com/office/drawing/2014/main" id="{7E639765-837A-2937-7449-7A4610497A33}"/>
              </a:ext>
            </a:extLst>
          </p:cNvPr>
          <p:cNvPicPr>
            <a:picLocks noChangeAspect="1"/>
          </p:cNvPicPr>
          <p:nvPr/>
        </p:nvPicPr>
        <p:blipFill>
          <a:blip r:embed="rId3"/>
          <a:stretch>
            <a:fillRect/>
          </a:stretch>
        </p:blipFill>
        <p:spPr>
          <a:xfrm>
            <a:off x="6231560" y="4435475"/>
            <a:ext cx="4750739" cy="145487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56446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009946" y="309269"/>
            <a:ext cx="8494196" cy="1047927"/>
          </a:xfrm>
        </p:spPr>
        <p:txBody>
          <a:bodyPr anchor="b">
            <a:normAutofit/>
          </a:bodyPr>
          <a:lstStyle/>
          <a:p>
            <a:pPr algn="r"/>
            <a:r>
              <a:rPr lang="es-CR" sz="3600" b="1" dirty="0">
                <a:solidFill>
                  <a:schemeClr val="accent1">
                    <a:lumMod val="75000"/>
                  </a:schemeClr>
                </a:solidFill>
                <a:effectLst>
                  <a:outerShdw blurRad="38100" dist="38100" dir="2700000" algn="tl">
                    <a:srgbClr val="000000">
                      <a:alpha val="43137"/>
                    </a:srgbClr>
                  </a:outerShdw>
                </a:effectLst>
                <a:latin typeface="+mn-lt"/>
              </a:rPr>
              <a:t>DATOS BIOMETRICOS</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666465"/>
            <a:ext cx="10799806" cy="4425416"/>
          </a:xfrm>
        </p:spPr>
        <p:txBody>
          <a:bodyPr>
            <a:normAutofit/>
          </a:bodyPr>
          <a:lstStyle/>
          <a:p>
            <a:pPr marL="0" indent="0" algn="just">
              <a:buNone/>
            </a:pPr>
            <a:r>
              <a:rPr lang="es-CR" sz="2000" b="1" dirty="0">
                <a:solidFill>
                  <a:schemeClr val="accent4">
                    <a:lumMod val="50000"/>
                  </a:schemeClr>
                </a:solidFill>
                <a:effectLst>
                  <a:outerShdw blurRad="38100" dist="38100" dir="2700000" algn="tl">
                    <a:srgbClr val="000000">
                      <a:alpha val="43137"/>
                    </a:srgbClr>
                  </a:outerShdw>
                </a:effectLst>
                <a:latin typeface="+mn-lt"/>
              </a:rPr>
              <a:t>Huellas Dactilares:</a:t>
            </a:r>
          </a:p>
          <a:p>
            <a:pPr algn="just"/>
            <a:r>
              <a:rPr lang="es-ES" sz="1600" dirty="0">
                <a:latin typeface="+mn-lt"/>
              </a:rPr>
              <a:t>Se capturan con grafito para una mejor calidad y detección del sistema (</a:t>
            </a:r>
            <a:r>
              <a:rPr lang="es-ES" sz="1600" i="1" dirty="0">
                <a:latin typeface="+mn-lt"/>
              </a:rPr>
              <a:t>cajas de grafito facilitadas por el TSE</a:t>
            </a:r>
            <a:r>
              <a:rPr lang="es-ES" sz="1600" dirty="0">
                <a:latin typeface="+mn-lt"/>
              </a:rPr>
              <a:t>).</a:t>
            </a:r>
          </a:p>
          <a:p>
            <a:pPr algn="just"/>
            <a:r>
              <a:rPr lang="es-ES" sz="1600" dirty="0">
                <a:latin typeface="+mn-lt"/>
              </a:rPr>
              <a:t>Se toma la huella de al menos uno de los dedos de ambas manos, a excepción de alguna discapacidad </a:t>
            </a:r>
            <a:r>
              <a:rPr lang="es-ES" sz="1600" i="1" dirty="0">
                <a:latin typeface="+mn-lt"/>
              </a:rPr>
              <a:t>(Se indica en observaciones el motivo de la omisión de la huella).</a:t>
            </a:r>
          </a:p>
          <a:p>
            <a:pPr algn="just"/>
            <a:r>
              <a:rPr lang="es-ES" sz="1600" dirty="0">
                <a:latin typeface="+mn-lt"/>
              </a:rPr>
              <a:t>No adjuntar juegos de huellas adicionales, ya que solo se pueden capturar las que vienen en el formulario.</a:t>
            </a:r>
            <a:endParaRPr lang="es-CR" sz="1600" dirty="0">
              <a:latin typeface="+mn-lt"/>
            </a:endParaRPr>
          </a:p>
          <a:p>
            <a:endParaRPr lang="en-US" sz="2000" dirty="0"/>
          </a:p>
        </p:txBody>
      </p:sp>
      <p:pic>
        <p:nvPicPr>
          <p:cNvPr id="3" name="Imagen 2">
            <a:extLst>
              <a:ext uri="{FF2B5EF4-FFF2-40B4-BE49-F238E27FC236}">
                <a16:creationId xmlns:a16="http://schemas.microsoft.com/office/drawing/2014/main" id="{6A86C900-8B05-7F74-DA8F-D5A999B37322}"/>
              </a:ext>
            </a:extLst>
          </p:cNvPr>
          <p:cNvPicPr>
            <a:picLocks noChangeAspect="1"/>
          </p:cNvPicPr>
          <p:nvPr/>
        </p:nvPicPr>
        <p:blipFill>
          <a:blip r:embed="rId3">
            <a:duotone>
              <a:schemeClr val="accent6">
                <a:shade val="45000"/>
                <a:satMod val="135000"/>
              </a:schemeClr>
              <a:prstClr val="white"/>
            </a:duotone>
          </a:blip>
          <a:stretch>
            <a:fillRect/>
          </a:stretch>
        </p:blipFill>
        <p:spPr>
          <a:xfrm>
            <a:off x="8494331" y="4425593"/>
            <a:ext cx="448208" cy="838204"/>
          </a:xfrm>
          <a:prstGeom prst="rect">
            <a:avLst/>
          </a:prstGeom>
          <a:solidFill>
            <a:schemeClr val="accent6">
              <a:lumMod val="20000"/>
              <a:lumOff val="80000"/>
            </a:schemeClr>
          </a:solidFill>
        </p:spPr>
      </p:pic>
      <p:sp>
        <p:nvSpPr>
          <p:cNvPr id="4" name="CuadroTexto 3">
            <a:extLst>
              <a:ext uri="{FF2B5EF4-FFF2-40B4-BE49-F238E27FC236}">
                <a16:creationId xmlns:a16="http://schemas.microsoft.com/office/drawing/2014/main" id="{A5546B4B-FAEF-E76F-7410-84AF48DD33CA}"/>
              </a:ext>
            </a:extLst>
          </p:cNvPr>
          <p:cNvSpPr txBox="1"/>
          <p:nvPr/>
        </p:nvSpPr>
        <p:spPr>
          <a:xfrm>
            <a:off x="9167952" y="4273056"/>
            <a:ext cx="1250579" cy="1364476"/>
          </a:xfrm>
          <a:prstGeom prst="rect">
            <a:avLst/>
          </a:prstGeom>
          <a:noFill/>
        </p:spPr>
        <p:txBody>
          <a:bodyPr wrap="square" rtlCol="0">
            <a:spAutoFit/>
          </a:bodyPr>
          <a:lstStyle/>
          <a:p>
            <a:pPr marL="285750" indent="-285750" algn="just" defTabSz="342900">
              <a:lnSpc>
                <a:spcPct val="80000"/>
              </a:lnSpc>
              <a:spcBef>
                <a:spcPts val="750"/>
              </a:spcBef>
              <a:buClr>
                <a:schemeClr val="accent1"/>
              </a:buClr>
              <a:buSzPct val="80000"/>
              <a:buFont typeface="Arial" panose="020B0604020202020204" pitchFamily="34" charset="0"/>
              <a:buChar char="•"/>
            </a:pPr>
            <a:r>
              <a:rPr lang="es-CR" sz="1400" dirty="0">
                <a:latin typeface="+mn-lt"/>
              </a:rPr>
              <a:t>Índice</a:t>
            </a:r>
          </a:p>
          <a:p>
            <a:pPr marL="285750" indent="-285750" algn="just" defTabSz="342900">
              <a:lnSpc>
                <a:spcPct val="80000"/>
              </a:lnSpc>
              <a:spcBef>
                <a:spcPts val="750"/>
              </a:spcBef>
              <a:buClr>
                <a:schemeClr val="accent1"/>
              </a:buClr>
              <a:buSzPct val="80000"/>
              <a:buFont typeface="Arial" panose="020B0604020202020204" pitchFamily="34" charset="0"/>
              <a:buChar char="•"/>
            </a:pPr>
            <a:r>
              <a:rPr lang="es-CR" sz="1400" dirty="0">
                <a:latin typeface="+mn-lt"/>
              </a:rPr>
              <a:t>Medio</a:t>
            </a:r>
          </a:p>
          <a:p>
            <a:pPr marL="285750" indent="-285750" algn="just" defTabSz="342900">
              <a:lnSpc>
                <a:spcPct val="80000"/>
              </a:lnSpc>
              <a:spcBef>
                <a:spcPts val="750"/>
              </a:spcBef>
              <a:buClr>
                <a:schemeClr val="accent1"/>
              </a:buClr>
              <a:buSzPct val="80000"/>
              <a:buFont typeface="Arial" panose="020B0604020202020204" pitchFamily="34" charset="0"/>
              <a:buChar char="•"/>
            </a:pPr>
            <a:r>
              <a:rPr lang="es-CR" sz="1400" dirty="0">
                <a:latin typeface="+mn-lt"/>
              </a:rPr>
              <a:t>Anular</a:t>
            </a:r>
          </a:p>
          <a:p>
            <a:pPr marL="285750" indent="-285750" algn="just" defTabSz="342900">
              <a:lnSpc>
                <a:spcPct val="80000"/>
              </a:lnSpc>
              <a:spcBef>
                <a:spcPts val="750"/>
              </a:spcBef>
              <a:buClr>
                <a:schemeClr val="accent1"/>
              </a:buClr>
              <a:buSzPct val="80000"/>
              <a:buFont typeface="Arial" panose="020B0604020202020204" pitchFamily="34" charset="0"/>
              <a:buChar char="•"/>
            </a:pPr>
            <a:r>
              <a:rPr lang="es-CR" sz="1400" dirty="0">
                <a:latin typeface="+mn-lt"/>
              </a:rPr>
              <a:t>Meñique</a:t>
            </a:r>
          </a:p>
          <a:p>
            <a:pPr marL="285750" indent="-285750" algn="just" defTabSz="342900">
              <a:lnSpc>
                <a:spcPct val="80000"/>
              </a:lnSpc>
              <a:spcBef>
                <a:spcPts val="750"/>
              </a:spcBef>
              <a:buClr>
                <a:schemeClr val="accent1"/>
              </a:buClr>
              <a:buSzPct val="80000"/>
              <a:buFont typeface="Arial" panose="020B0604020202020204" pitchFamily="34" charset="0"/>
              <a:buChar char="•"/>
            </a:pPr>
            <a:r>
              <a:rPr lang="es-CR" sz="1400" dirty="0">
                <a:latin typeface="+mn-lt"/>
              </a:rPr>
              <a:t>Pulgar</a:t>
            </a:r>
          </a:p>
        </p:txBody>
      </p:sp>
      <p:pic>
        <p:nvPicPr>
          <p:cNvPr id="5" name="Imagen 4">
            <a:extLst>
              <a:ext uri="{FF2B5EF4-FFF2-40B4-BE49-F238E27FC236}">
                <a16:creationId xmlns:a16="http://schemas.microsoft.com/office/drawing/2014/main" id="{341647C1-8D9A-1F5C-35AD-067BD96B6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802" y="4114969"/>
            <a:ext cx="1506037" cy="1522563"/>
          </a:xfrm>
          <a:prstGeom prst="rect">
            <a:avLst/>
          </a:prstGeom>
          <a:ln w="3175" cap="sq">
            <a:solidFill>
              <a:schemeClr val="tx1">
                <a:lumMod val="95000"/>
                <a:lumOff val="5000"/>
              </a:schemeClr>
            </a:solidFill>
            <a:prstDash val="solid"/>
            <a:miter lim="800000"/>
          </a:ln>
          <a:effectLst>
            <a:outerShdw blurRad="50800" dist="38100" dir="2700000" algn="tl" rotWithShape="0">
              <a:srgbClr val="000000">
                <a:alpha val="43000"/>
              </a:srgbClr>
            </a:outerShdw>
          </a:effectLst>
        </p:spPr>
      </p:pic>
      <p:pic>
        <p:nvPicPr>
          <p:cNvPr id="6" name="Marcador de contenido 8">
            <a:extLst>
              <a:ext uri="{FF2B5EF4-FFF2-40B4-BE49-F238E27FC236}">
                <a16:creationId xmlns:a16="http://schemas.microsoft.com/office/drawing/2014/main" id="{303DA387-6986-3DF2-BED4-893C057E62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7536" y="4114970"/>
            <a:ext cx="1582863" cy="1522563"/>
          </a:xfrm>
          <a:prstGeom prst="rect">
            <a:avLst/>
          </a:prstGeom>
          <a:ln w="3175" cap="sq">
            <a:solidFill>
              <a:schemeClr val="tx1">
                <a:lumMod val="95000"/>
                <a:lumOff val="5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41F7A23D-2AE6-3952-F87A-226805CC31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4988" y="5797274"/>
            <a:ext cx="377574" cy="373870"/>
          </a:xfrm>
          <a:prstGeom prst="rect">
            <a:avLst/>
          </a:prstGeom>
        </p:spPr>
      </p:pic>
      <p:pic>
        <p:nvPicPr>
          <p:cNvPr id="9" name="Imagen 8">
            <a:extLst>
              <a:ext uri="{FF2B5EF4-FFF2-40B4-BE49-F238E27FC236}">
                <a16:creationId xmlns:a16="http://schemas.microsoft.com/office/drawing/2014/main" id="{A527140E-D492-5E84-8174-9E7B1F1E35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60185" y="5795614"/>
            <a:ext cx="386828" cy="351661"/>
          </a:xfrm>
          <a:prstGeom prst="rect">
            <a:avLst/>
          </a:prstGeom>
        </p:spPr>
      </p:pic>
      <p:pic>
        <p:nvPicPr>
          <p:cNvPr id="10" name="Imagen 9">
            <a:extLst>
              <a:ext uri="{FF2B5EF4-FFF2-40B4-BE49-F238E27FC236}">
                <a16:creationId xmlns:a16="http://schemas.microsoft.com/office/drawing/2014/main" id="{8DBBC401-9665-6C9D-DA39-3E827B2F87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25619" y="5795614"/>
            <a:ext cx="386828" cy="351661"/>
          </a:xfrm>
          <a:prstGeom prst="rect">
            <a:avLst/>
          </a:prstGeom>
        </p:spPr>
      </p:pic>
      <p:sp>
        <p:nvSpPr>
          <p:cNvPr id="11" name="CuadroTexto 10">
            <a:extLst>
              <a:ext uri="{FF2B5EF4-FFF2-40B4-BE49-F238E27FC236}">
                <a16:creationId xmlns:a16="http://schemas.microsoft.com/office/drawing/2014/main" id="{68A82F7B-0E2B-7302-9306-43B221141E64}"/>
              </a:ext>
            </a:extLst>
          </p:cNvPr>
          <p:cNvSpPr txBox="1"/>
          <p:nvPr/>
        </p:nvSpPr>
        <p:spPr>
          <a:xfrm>
            <a:off x="2278560" y="3752397"/>
            <a:ext cx="1057462" cy="264688"/>
          </a:xfrm>
          <a:prstGeom prst="rect">
            <a:avLst/>
          </a:prstGeom>
          <a:noFill/>
        </p:spPr>
        <p:txBody>
          <a:bodyPr wrap="square" rtlCol="0">
            <a:spAutoFit/>
          </a:bodyPr>
          <a:lstStyle/>
          <a:p>
            <a:pPr algn="just" defTabSz="342900">
              <a:lnSpc>
                <a:spcPct val="80000"/>
              </a:lnSpc>
              <a:spcBef>
                <a:spcPts val="750"/>
              </a:spcBef>
              <a:buClr>
                <a:schemeClr val="accent1"/>
              </a:buClr>
              <a:buSzPct val="80000"/>
            </a:pPr>
            <a:r>
              <a:rPr lang="es-ES" sz="1400" b="1" dirty="0">
                <a:latin typeface="+mn-lt"/>
              </a:rPr>
              <a:t>Otro color</a:t>
            </a:r>
            <a:endParaRPr lang="es-CR" sz="1400" b="1" dirty="0">
              <a:latin typeface="+mn-lt"/>
            </a:endParaRPr>
          </a:p>
        </p:txBody>
      </p:sp>
      <p:sp>
        <p:nvSpPr>
          <p:cNvPr id="12" name="CuadroTexto 11">
            <a:extLst>
              <a:ext uri="{FF2B5EF4-FFF2-40B4-BE49-F238E27FC236}">
                <a16:creationId xmlns:a16="http://schemas.microsoft.com/office/drawing/2014/main" id="{FE4BBAD0-B421-F148-3BA3-3E058157AF5B}"/>
              </a:ext>
            </a:extLst>
          </p:cNvPr>
          <p:cNvSpPr txBox="1"/>
          <p:nvPr/>
        </p:nvSpPr>
        <p:spPr>
          <a:xfrm>
            <a:off x="4107527" y="3764574"/>
            <a:ext cx="1354489" cy="271356"/>
          </a:xfrm>
          <a:prstGeom prst="rect">
            <a:avLst/>
          </a:prstGeom>
          <a:noFill/>
        </p:spPr>
        <p:txBody>
          <a:bodyPr wrap="square" rtlCol="0">
            <a:spAutoFit/>
          </a:bodyPr>
          <a:lstStyle/>
          <a:p>
            <a:pPr algn="ctr" defTabSz="342900">
              <a:lnSpc>
                <a:spcPct val="80000"/>
              </a:lnSpc>
              <a:spcBef>
                <a:spcPts val="750"/>
              </a:spcBef>
              <a:buClr>
                <a:schemeClr val="accent1"/>
              </a:buClr>
              <a:buSzPct val="80000"/>
            </a:pPr>
            <a:r>
              <a:rPr lang="es-ES" sz="1400" b="1" dirty="0">
                <a:latin typeface="+mn-lt"/>
              </a:rPr>
              <a:t>Baja calidad</a:t>
            </a:r>
            <a:endParaRPr lang="es-CR" sz="1400" b="1" dirty="0">
              <a:latin typeface="+mn-lt"/>
            </a:endParaRPr>
          </a:p>
        </p:txBody>
      </p:sp>
      <p:sp>
        <p:nvSpPr>
          <p:cNvPr id="13" name="CuadroTexto 12">
            <a:extLst>
              <a:ext uri="{FF2B5EF4-FFF2-40B4-BE49-F238E27FC236}">
                <a16:creationId xmlns:a16="http://schemas.microsoft.com/office/drawing/2014/main" id="{03406A87-3526-F7D2-8EAC-09C02FB8373E}"/>
              </a:ext>
            </a:extLst>
          </p:cNvPr>
          <p:cNvSpPr txBox="1"/>
          <p:nvPr/>
        </p:nvSpPr>
        <p:spPr>
          <a:xfrm>
            <a:off x="6013028" y="3749063"/>
            <a:ext cx="1361494" cy="271356"/>
          </a:xfrm>
          <a:prstGeom prst="rect">
            <a:avLst/>
          </a:prstGeom>
          <a:noFill/>
        </p:spPr>
        <p:txBody>
          <a:bodyPr wrap="square" rtlCol="0">
            <a:spAutoFit/>
          </a:bodyPr>
          <a:lstStyle/>
          <a:p>
            <a:pPr algn="ctr" defTabSz="342900">
              <a:lnSpc>
                <a:spcPct val="80000"/>
              </a:lnSpc>
              <a:spcBef>
                <a:spcPts val="750"/>
              </a:spcBef>
              <a:buClr>
                <a:schemeClr val="accent1"/>
              </a:buClr>
              <a:buSzPct val="80000"/>
            </a:pPr>
            <a:r>
              <a:rPr lang="es-ES" sz="1400" b="1" dirty="0">
                <a:latin typeface="+mn-lt"/>
              </a:rPr>
              <a:t>Bien tomadas</a:t>
            </a:r>
            <a:endParaRPr lang="es-CR" sz="1400" b="1" dirty="0">
              <a:latin typeface="+mn-lt"/>
            </a:endParaRPr>
          </a:p>
        </p:txBody>
      </p:sp>
      <p:pic>
        <p:nvPicPr>
          <p:cNvPr id="14" name="Imagen 13" descr="Imagen que contiene Tabla&#10;&#10;Descripción generada automáticamente">
            <a:extLst>
              <a:ext uri="{FF2B5EF4-FFF2-40B4-BE49-F238E27FC236}">
                <a16:creationId xmlns:a16="http://schemas.microsoft.com/office/drawing/2014/main" id="{B98138D7-AC41-E00B-4625-280B3CF3DC6C}"/>
              </a:ext>
            </a:extLst>
          </p:cNvPr>
          <p:cNvPicPr>
            <a:picLocks noChangeAspect="1"/>
          </p:cNvPicPr>
          <p:nvPr/>
        </p:nvPicPr>
        <p:blipFill>
          <a:blip r:embed="rId8"/>
          <a:stretch>
            <a:fillRect/>
          </a:stretch>
        </p:blipFill>
        <p:spPr>
          <a:xfrm>
            <a:off x="4018932" y="4114970"/>
            <a:ext cx="1531680" cy="1522563"/>
          </a:xfrm>
          <a:prstGeom prst="rect">
            <a:avLst/>
          </a:prstGeom>
          <a:ln w="3175" cap="sq">
            <a:solidFill>
              <a:schemeClr val="tx1">
                <a:lumMod val="95000"/>
                <a:lumOff val="5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5227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678329"/>
            <a:ext cx="10799806" cy="4413552"/>
          </a:xfrm>
        </p:spPr>
        <p:txBody>
          <a:bodyPr>
            <a:normAutofit/>
          </a:bodyPr>
          <a:lstStyle/>
          <a:p>
            <a:pPr marL="0" indent="0" algn="just" defTabSz="342900">
              <a:spcBef>
                <a:spcPts val="750"/>
              </a:spcBef>
              <a:buClr>
                <a:schemeClr val="accent1"/>
              </a:buClr>
              <a:buSzPct val="80000"/>
              <a:buNone/>
            </a:pPr>
            <a:r>
              <a:rPr lang="es-ES_tradnl" sz="2000" b="1" dirty="0">
                <a:solidFill>
                  <a:schemeClr val="accent4">
                    <a:lumMod val="50000"/>
                  </a:schemeClr>
                </a:solidFill>
                <a:effectLst>
                  <a:outerShdw blurRad="38100" dist="38100" dir="2700000" algn="tl">
                    <a:srgbClr val="000000">
                      <a:alpha val="43137"/>
                    </a:srgbClr>
                  </a:outerShdw>
                </a:effectLst>
                <a:latin typeface="+mn-lt"/>
              </a:rPr>
              <a:t>Fotografía:</a:t>
            </a:r>
          </a:p>
          <a:p>
            <a:pPr marL="0" indent="0" algn="just" defTabSz="342900">
              <a:spcBef>
                <a:spcPts val="750"/>
              </a:spcBef>
              <a:buClr>
                <a:schemeClr val="accent1"/>
              </a:buClr>
              <a:buSzPct val="80000"/>
              <a:buNone/>
            </a:pPr>
            <a:endParaRPr lang="es-ES_tradnl" sz="2000" b="1" dirty="0">
              <a:solidFill>
                <a:schemeClr val="accent4">
                  <a:lumMod val="50000"/>
                </a:schemeClr>
              </a:solidFill>
              <a:effectLst>
                <a:outerShdw blurRad="38100" dist="38100" dir="2700000" algn="tl">
                  <a:srgbClr val="000000">
                    <a:alpha val="43137"/>
                  </a:srgbClr>
                </a:outerShdw>
              </a:effectLst>
              <a:latin typeface="+mn-lt"/>
            </a:endParaRPr>
          </a:p>
          <a:p>
            <a:r>
              <a:rPr lang="es-ES" sz="1600" dirty="0">
                <a:latin typeface="+mn-lt"/>
              </a:rPr>
              <a:t>Se deben adjuntar 2 fotografías a color, fondo blanco o gris claro, tamaño 5x5. </a:t>
            </a:r>
          </a:p>
          <a:p>
            <a:r>
              <a:rPr lang="es-ES" sz="1600" dirty="0">
                <a:latin typeface="+mn-lt"/>
              </a:rPr>
              <a:t>La fotografía debe estar ajustada al nivel de los hombros del solicitante, sin exceder los cinco centímetros por debajo de la horquilla esternal y la parte superior dos centímetros por encima de la cabeza. </a:t>
            </a:r>
          </a:p>
          <a:p>
            <a:r>
              <a:rPr lang="es-ES" sz="1600" dirty="0">
                <a:latin typeface="+mn-lt"/>
              </a:rPr>
              <a:t>No recortarlas para adaptarlas al recuadro del formulario, mantenerlas en las dimensiones indicadas. </a:t>
            </a:r>
          </a:p>
          <a:p>
            <a:r>
              <a:rPr lang="es-ES" sz="1600" dirty="0">
                <a:latin typeface="+mn-lt"/>
              </a:rPr>
              <a:t>Ambas fotografías deben venir pegadas con goma en el formulario, una al frente donde dice foto y otra en el dorso. </a:t>
            </a:r>
          </a:p>
          <a:p>
            <a:r>
              <a:rPr lang="es-ES" sz="1600" dirty="0">
                <a:latin typeface="+mn-lt"/>
              </a:rPr>
              <a:t>Verificar que la fotografía no tape la firma del usuario, en caso de que lo haga, pegar ambas fotografías en el dorso. </a:t>
            </a:r>
          </a:p>
          <a:p>
            <a:r>
              <a:rPr lang="es-ES" sz="1600" dirty="0">
                <a:latin typeface="+mn-lt"/>
              </a:rPr>
              <a:t>Velar por que no se oculten los rasgos principales de identificación: ojos, cejas, pómulos, boca y nariz, de ser necesario le indicará al solicitante la necesidad de obtener su imagen con fidelidad a fin de lograr un alto grado de certeza y seguridad jurídica en su identificación. </a:t>
            </a:r>
          </a:p>
          <a:p>
            <a:r>
              <a:rPr lang="es-ES" sz="1600" dirty="0">
                <a:latin typeface="+mn-lt"/>
              </a:rPr>
              <a:t>Debido al nuevo sistema biométrico de identificación, </a:t>
            </a:r>
            <a:r>
              <a:rPr lang="es-ES" sz="1600" b="1" u="sng" dirty="0">
                <a:latin typeface="+mn-lt"/>
              </a:rPr>
              <a:t>no se puede sonreír en las fotografías y no deben portar lentes.</a:t>
            </a:r>
            <a:endParaRPr lang="es-CR" sz="1600" b="1" u="sng" dirty="0">
              <a:latin typeface="+mn-lt"/>
            </a:endParaRPr>
          </a:p>
          <a:p>
            <a:endParaRPr lang="en-US" sz="600" dirty="0"/>
          </a:p>
        </p:txBody>
      </p:sp>
    </p:spTree>
    <p:extLst>
      <p:ext uri="{BB962C8B-B14F-4D97-AF65-F5344CB8AC3E}">
        <p14:creationId xmlns:p14="http://schemas.microsoft.com/office/powerpoint/2010/main" val="1760456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3049" y="0"/>
            <a:ext cx="12192000" cy="6858000"/>
          </a:xfrm>
          <a:prstGeom prst="rect">
            <a:avLst/>
          </a:prstGeom>
        </p:spPr>
      </p:pic>
      <p:pic>
        <p:nvPicPr>
          <p:cNvPr id="3" name="Imagen 2">
            <a:extLst>
              <a:ext uri="{FF2B5EF4-FFF2-40B4-BE49-F238E27FC236}">
                <a16:creationId xmlns:a16="http://schemas.microsoft.com/office/drawing/2014/main" id="{CA629C14-1061-030F-8228-C143A1B0BA6E}"/>
              </a:ext>
            </a:extLst>
          </p:cNvPr>
          <p:cNvPicPr>
            <a:picLocks noChangeAspect="1"/>
          </p:cNvPicPr>
          <p:nvPr/>
        </p:nvPicPr>
        <p:blipFill rotWithShape="1">
          <a:blip r:embed="rId3"/>
          <a:srcRect b="5179"/>
          <a:stretch/>
        </p:blipFill>
        <p:spPr>
          <a:xfrm>
            <a:off x="871997" y="1582335"/>
            <a:ext cx="3312222" cy="3693329"/>
          </a:xfrm>
          <a:prstGeom prst="rect">
            <a:avLst/>
          </a:prstGeom>
        </p:spPr>
      </p:pic>
      <p:pic>
        <p:nvPicPr>
          <p:cNvPr id="4" name="Imagen 3">
            <a:extLst>
              <a:ext uri="{FF2B5EF4-FFF2-40B4-BE49-F238E27FC236}">
                <a16:creationId xmlns:a16="http://schemas.microsoft.com/office/drawing/2014/main" id="{84491C70-9798-A6C4-5324-A274BFCA184B}"/>
              </a:ext>
            </a:extLst>
          </p:cNvPr>
          <p:cNvPicPr>
            <a:picLocks noChangeAspect="1"/>
          </p:cNvPicPr>
          <p:nvPr/>
        </p:nvPicPr>
        <p:blipFill rotWithShape="1">
          <a:blip r:embed="rId4"/>
          <a:srcRect b="9623"/>
          <a:stretch/>
        </p:blipFill>
        <p:spPr>
          <a:xfrm>
            <a:off x="5471119" y="2582612"/>
            <a:ext cx="5073327" cy="1692774"/>
          </a:xfrm>
          <a:prstGeom prst="rect">
            <a:avLst/>
          </a:prstGeom>
        </p:spPr>
      </p:pic>
      <p:sp>
        <p:nvSpPr>
          <p:cNvPr id="5" name="CuadroTexto 4">
            <a:extLst>
              <a:ext uri="{FF2B5EF4-FFF2-40B4-BE49-F238E27FC236}">
                <a16:creationId xmlns:a16="http://schemas.microsoft.com/office/drawing/2014/main" id="{4281F9F7-CF8C-8315-7E06-9F7953D839C8}"/>
              </a:ext>
            </a:extLst>
          </p:cNvPr>
          <p:cNvSpPr txBox="1"/>
          <p:nvPr/>
        </p:nvSpPr>
        <p:spPr>
          <a:xfrm>
            <a:off x="1325856" y="5480337"/>
            <a:ext cx="2350452" cy="338554"/>
          </a:xfrm>
          <a:prstGeom prst="rect">
            <a:avLst/>
          </a:prstGeom>
          <a:noFill/>
        </p:spPr>
        <p:txBody>
          <a:bodyPr wrap="none" rtlCol="0">
            <a:spAutoFit/>
          </a:bodyPr>
          <a:lstStyle/>
          <a:p>
            <a:r>
              <a:rPr lang="es-ES" sz="1600" dirty="0">
                <a:cs typeface="Calibri" panose="020F0502020204030204" pitchFamily="34" charset="0"/>
              </a:rPr>
              <a:t>Colocación de la cabeza</a:t>
            </a:r>
            <a:endParaRPr lang="es-CR" sz="1600" dirty="0">
              <a:cs typeface="Calibri" panose="020F0502020204030204" pitchFamily="34" charset="0"/>
            </a:endParaRPr>
          </a:p>
        </p:txBody>
      </p:sp>
      <p:sp>
        <p:nvSpPr>
          <p:cNvPr id="6" name="CuadroTexto 5">
            <a:extLst>
              <a:ext uri="{FF2B5EF4-FFF2-40B4-BE49-F238E27FC236}">
                <a16:creationId xmlns:a16="http://schemas.microsoft.com/office/drawing/2014/main" id="{5E2FF554-2618-7D2A-0299-E8709F5B4C84}"/>
              </a:ext>
            </a:extLst>
          </p:cNvPr>
          <p:cNvSpPr txBox="1"/>
          <p:nvPr/>
        </p:nvSpPr>
        <p:spPr>
          <a:xfrm>
            <a:off x="6481819" y="4515078"/>
            <a:ext cx="2888996" cy="338554"/>
          </a:xfrm>
          <a:prstGeom prst="rect">
            <a:avLst/>
          </a:prstGeom>
          <a:noFill/>
        </p:spPr>
        <p:txBody>
          <a:bodyPr wrap="none" rtlCol="0">
            <a:spAutoFit/>
          </a:bodyPr>
          <a:lstStyle/>
          <a:p>
            <a:r>
              <a:rPr lang="es-ES" sz="1600" dirty="0">
                <a:cs typeface="Calibri" panose="020F0502020204030204" pitchFamily="34" charset="0"/>
              </a:rPr>
              <a:t>Rostro descubierto totalmente</a:t>
            </a:r>
            <a:endParaRPr lang="es-CR" sz="1600" dirty="0">
              <a:cs typeface="Calibri" panose="020F0502020204030204" pitchFamily="34" charset="0"/>
            </a:endParaRPr>
          </a:p>
        </p:txBody>
      </p:sp>
    </p:spTree>
    <p:extLst>
      <p:ext uri="{BB962C8B-B14F-4D97-AF65-F5344CB8AC3E}">
        <p14:creationId xmlns:p14="http://schemas.microsoft.com/office/powerpoint/2010/main" val="301516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pic>
        <p:nvPicPr>
          <p:cNvPr id="3" name="Imagen 2">
            <a:extLst>
              <a:ext uri="{FF2B5EF4-FFF2-40B4-BE49-F238E27FC236}">
                <a16:creationId xmlns:a16="http://schemas.microsoft.com/office/drawing/2014/main" id="{18A4D904-DE49-4DA4-D21C-6F226582710F}"/>
              </a:ext>
            </a:extLst>
          </p:cNvPr>
          <p:cNvPicPr>
            <a:picLocks noChangeAspect="1"/>
          </p:cNvPicPr>
          <p:nvPr/>
        </p:nvPicPr>
        <p:blipFill>
          <a:blip r:embed="rId3"/>
          <a:stretch>
            <a:fillRect/>
          </a:stretch>
        </p:blipFill>
        <p:spPr>
          <a:xfrm>
            <a:off x="1360689" y="1792645"/>
            <a:ext cx="3120144" cy="1343712"/>
          </a:xfrm>
          <a:prstGeom prst="rect">
            <a:avLst/>
          </a:prstGeom>
        </p:spPr>
      </p:pic>
      <p:pic>
        <p:nvPicPr>
          <p:cNvPr id="4" name="Imagen 3">
            <a:extLst>
              <a:ext uri="{FF2B5EF4-FFF2-40B4-BE49-F238E27FC236}">
                <a16:creationId xmlns:a16="http://schemas.microsoft.com/office/drawing/2014/main" id="{3A7F3A3A-E9F7-1BA1-E5F2-BDEF6DDB4C37}"/>
              </a:ext>
            </a:extLst>
          </p:cNvPr>
          <p:cNvPicPr>
            <a:picLocks noChangeAspect="1"/>
          </p:cNvPicPr>
          <p:nvPr/>
        </p:nvPicPr>
        <p:blipFill>
          <a:blip r:embed="rId4"/>
          <a:stretch>
            <a:fillRect/>
          </a:stretch>
        </p:blipFill>
        <p:spPr>
          <a:xfrm>
            <a:off x="6070682" y="2069368"/>
            <a:ext cx="4444473" cy="2877608"/>
          </a:xfrm>
          <a:prstGeom prst="rect">
            <a:avLst/>
          </a:prstGeom>
        </p:spPr>
      </p:pic>
      <p:pic>
        <p:nvPicPr>
          <p:cNvPr id="5" name="Imagen 4">
            <a:extLst>
              <a:ext uri="{FF2B5EF4-FFF2-40B4-BE49-F238E27FC236}">
                <a16:creationId xmlns:a16="http://schemas.microsoft.com/office/drawing/2014/main" id="{D1AE2A88-3109-B044-254C-A5D93FABF83D}"/>
              </a:ext>
            </a:extLst>
          </p:cNvPr>
          <p:cNvPicPr>
            <a:picLocks noChangeAspect="1"/>
          </p:cNvPicPr>
          <p:nvPr/>
        </p:nvPicPr>
        <p:blipFill rotWithShape="1">
          <a:blip r:embed="rId5"/>
          <a:srcRect b="7103"/>
          <a:stretch/>
        </p:blipFill>
        <p:spPr>
          <a:xfrm>
            <a:off x="1360688" y="3777363"/>
            <a:ext cx="3217471" cy="1476543"/>
          </a:xfrm>
          <a:prstGeom prst="rect">
            <a:avLst/>
          </a:prstGeom>
        </p:spPr>
      </p:pic>
      <p:sp>
        <p:nvSpPr>
          <p:cNvPr id="6" name="CuadroTexto 5">
            <a:extLst>
              <a:ext uri="{FF2B5EF4-FFF2-40B4-BE49-F238E27FC236}">
                <a16:creationId xmlns:a16="http://schemas.microsoft.com/office/drawing/2014/main" id="{608B32B5-9F4E-57D2-A448-17A49113AAC1}"/>
              </a:ext>
            </a:extLst>
          </p:cNvPr>
          <p:cNvSpPr txBox="1"/>
          <p:nvPr/>
        </p:nvSpPr>
        <p:spPr>
          <a:xfrm>
            <a:off x="1676845" y="3138840"/>
            <a:ext cx="2585156" cy="338554"/>
          </a:xfrm>
          <a:prstGeom prst="rect">
            <a:avLst/>
          </a:prstGeom>
          <a:noFill/>
        </p:spPr>
        <p:txBody>
          <a:bodyPr wrap="square" rtlCol="0">
            <a:spAutoFit/>
          </a:bodyPr>
          <a:lstStyle/>
          <a:p>
            <a:pPr algn="ctr"/>
            <a:r>
              <a:rPr lang="es-ES" sz="1600" dirty="0">
                <a:cs typeface="Calibri" panose="020F0502020204030204" pitchFamily="34" charset="0"/>
              </a:rPr>
              <a:t>No se debe sonreír</a:t>
            </a:r>
            <a:endParaRPr lang="es-CR" sz="1600" dirty="0">
              <a:cs typeface="Calibri" panose="020F0502020204030204" pitchFamily="34" charset="0"/>
            </a:endParaRPr>
          </a:p>
        </p:txBody>
      </p:sp>
      <p:sp>
        <p:nvSpPr>
          <p:cNvPr id="8" name="CuadroTexto 7">
            <a:extLst>
              <a:ext uri="{FF2B5EF4-FFF2-40B4-BE49-F238E27FC236}">
                <a16:creationId xmlns:a16="http://schemas.microsoft.com/office/drawing/2014/main" id="{64E8D04F-B8BC-84EE-571B-E16CADCE7D54}"/>
              </a:ext>
            </a:extLst>
          </p:cNvPr>
          <p:cNvSpPr txBox="1"/>
          <p:nvPr/>
        </p:nvSpPr>
        <p:spPr>
          <a:xfrm>
            <a:off x="2139708" y="5253906"/>
            <a:ext cx="1490408" cy="338554"/>
          </a:xfrm>
          <a:prstGeom prst="rect">
            <a:avLst/>
          </a:prstGeom>
          <a:noFill/>
        </p:spPr>
        <p:txBody>
          <a:bodyPr wrap="none" rtlCol="0">
            <a:spAutoFit/>
          </a:bodyPr>
          <a:lstStyle/>
          <a:p>
            <a:r>
              <a:rPr lang="es-ES" sz="1600" dirty="0">
                <a:cs typeface="Calibri" panose="020F0502020204030204" pitchFamily="34" charset="0"/>
              </a:rPr>
              <a:t>La iluminación</a:t>
            </a:r>
            <a:endParaRPr lang="es-CR" sz="1600" dirty="0">
              <a:cs typeface="Calibri" panose="020F0502020204030204" pitchFamily="34" charset="0"/>
            </a:endParaRPr>
          </a:p>
        </p:txBody>
      </p:sp>
      <p:sp>
        <p:nvSpPr>
          <p:cNvPr id="9" name="CuadroTexto 8">
            <a:extLst>
              <a:ext uri="{FF2B5EF4-FFF2-40B4-BE49-F238E27FC236}">
                <a16:creationId xmlns:a16="http://schemas.microsoft.com/office/drawing/2014/main" id="{DE53759F-7766-C501-D188-B7B91A30F67A}"/>
              </a:ext>
            </a:extLst>
          </p:cNvPr>
          <p:cNvSpPr txBox="1"/>
          <p:nvPr/>
        </p:nvSpPr>
        <p:spPr>
          <a:xfrm>
            <a:off x="6796701" y="5023649"/>
            <a:ext cx="3138311" cy="338554"/>
          </a:xfrm>
          <a:prstGeom prst="rect">
            <a:avLst/>
          </a:prstGeom>
          <a:noFill/>
        </p:spPr>
        <p:txBody>
          <a:bodyPr wrap="square" rtlCol="0">
            <a:spAutoFit/>
          </a:bodyPr>
          <a:lstStyle/>
          <a:p>
            <a:pPr algn="ctr"/>
            <a:r>
              <a:rPr lang="es-ES" sz="1600" dirty="0">
                <a:cs typeface="Calibri" panose="020F0502020204030204" pitchFamily="34" charset="0"/>
              </a:rPr>
              <a:t>Fotografías con lentes</a:t>
            </a:r>
            <a:endParaRPr lang="es-CR" sz="1600" dirty="0">
              <a:cs typeface="Calibri" panose="020F0502020204030204" pitchFamily="34" charset="0"/>
            </a:endParaRPr>
          </a:p>
        </p:txBody>
      </p:sp>
    </p:spTree>
    <p:extLst>
      <p:ext uri="{BB962C8B-B14F-4D97-AF65-F5344CB8AC3E}">
        <p14:creationId xmlns:p14="http://schemas.microsoft.com/office/powerpoint/2010/main" val="3140307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3049" y="0"/>
            <a:ext cx="12192000" cy="6858000"/>
          </a:xfrm>
          <a:prstGeom prst="rect">
            <a:avLst/>
          </a:prstGeom>
        </p:spPr>
      </p:pic>
      <p:pic>
        <p:nvPicPr>
          <p:cNvPr id="3" name="Marcador de contenido 2" descr="Interfaz de usuario gráfica, Aplicación, Word&#10;&#10;Descripción generada automáticamente">
            <a:extLst>
              <a:ext uri="{FF2B5EF4-FFF2-40B4-BE49-F238E27FC236}">
                <a16:creationId xmlns:a16="http://schemas.microsoft.com/office/drawing/2014/main" id="{800DD9C7-319D-AC4A-EBD4-A642716B09E0}"/>
              </a:ext>
            </a:extLst>
          </p:cNvPr>
          <p:cNvPicPr>
            <a:picLocks noGrp="1" noChangeAspect="1"/>
          </p:cNvPicPr>
          <p:nvPr>
            <p:ph idx="1"/>
          </p:nvPr>
        </p:nvPicPr>
        <p:blipFill>
          <a:blip r:embed="rId3"/>
          <a:stretch>
            <a:fillRect/>
          </a:stretch>
        </p:blipFill>
        <p:spPr>
          <a:xfrm>
            <a:off x="4030610" y="4284245"/>
            <a:ext cx="6375029" cy="1757899"/>
          </a:xfrm>
          <a:prstGeom prst="rect">
            <a:avLst/>
          </a:prstGeom>
          <a:effectLst>
            <a:outerShdw blurRad="50800" dist="38100" dir="2700000" algn="tl" rotWithShape="0">
              <a:prstClr val="black">
                <a:alpha val="40000"/>
              </a:prstClr>
            </a:outerShdw>
          </a:effectLst>
        </p:spPr>
      </p:pic>
      <p:sp>
        <p:nvSpPr>
          <p:cNvPr id="6" name="CuadroTexto 5">
            <a:extLst>
              <a:ext uri="{FF2B5EF4-FFF2-40B4-BE49-F238E27FC236}">
                <a16:creationId xmlns:a16="http://schemas.microsoft.com/office/drawing/2014/main" id="{35A44D2C-8ED5-3AA9-5B07-78B4C8DAC1FF}"/>
              </a:ext>
            </a:extLst>
          </p:cNvPr>
          <p:cNvSpPr txBox="1"/>
          <p:nvPr/>
        </p:nvSpPr>
        <p:spPr>
          <a:xfrm>
            <a:off x="861194" y="1537211"/>
            <a:ext cx="10046825" cy="2369880"/>
          </a:xfrm>
          <a:prstGeom prst="rect">
            <a:avLst/>
          </a:prstGeom>
          <a:noFill/>
        </p:spPr>
        <p:txBody>
          <a:bodyPr wrap="square" rtlCol="0">
            <a:spAutoFit/>
          </a:bodyPr>
          <a:lstStyle/>
          <a:p>
            <a:pPr algn="just" defTabSz="342900">
              <a:spcBef>
                <a:spcPts val="0"/>
              </a:spcBef>
              <a:buClr>
                <a:schemeClr val="accent1"/>
              </a:buClr>
              <a:buSzPct val="80000"/>
            </a:pPr>
            <a:r>
              <a:rPr lang="es-ES" sz="2000" b="1" dirty="0">
                <a:solidFill>
                  <a:schemeClr val="accent4">
                    <a:lumMod val="50000"/>
                  </a:schemeClr>
                </a:solidFill>
                <a:effectLst>
                  <a:outerShdw blurRad="38100" dist="38100" dir="2700000" algn="tl">
                    <a:srgbClr val="000000">
                      <a:alpha val="43137"/>
                    </a:srgbClr>
                  </a:outerShdw>
                </a:effectLst>
              </a:rPr>
              <a:t>Firmas:</a:t>
            </a:r>
          </a:p>
          <a:p>
            <a:pPr marL="285750" indent="-285750" algn="just" defTabSz="342900">
              <a:spcBef>
                <a:spcPts val="0"/>
              </a:spcBef>
              <a:buClr>
                <a:schemeClr val="accent1"/>
              </a:buClr>
              <a:buSzPct val="80000"/>
              <a:buFont typeface="Arial" panose="020B0604020202020204" pitchFamily="34" charset="0"/>
              <a:buChar char="•"/>
            </a:pPr>
            <a:endParaRPr lang="es-ES" sz="1600" b="1" dirty="0">
              <a:latin typeface="+mn-lt"/>
            </a:endParaRPr>
          </a:p>
          <a:p>
            <a:pPr marL="285750" indent="-285750" algn="just" defTabSz="342900">
              <a:spcBef>
                <a:spcPts val="0"/>
              </a:spcBef>
              <a:buClr>
                <a:schemeClr val="accent1"/>
              </a:buClr>
              <a:buSzPct val="80000"/>
              <a:buFont typeface="Arial" panose="020B0604020202020204" pitchFamily="34" charset="0"/>
              <a:buChar char="•"/>
            </a:pPr>
            <a:r>
              <a:rPr lang="es-ES" sz="1600" b="1" dirty="0">
                <a:latin typeface="+mn-lt"/>
              </a:rPr>
              <a:t>Firma del solicitante: </a:t>
            </a:r>
            <a:r>
              <a:rPr lang="es-ES" sz="1600" dirty="0">
                <a:latin typeface="+mn-lt"/>
              </a:rPr>
              <a:t>Es la firma de la persona que realiza la solicitud.</a:t>
            </a:r>
            <a:endParaRPr lang="es-CR" sz="1600" b="1" dirty="0">
              <a:latin typeface="+mn-lt"/>
            </a:endParaRPr>
          </a:p>
          <a:p>
            <a:pPr marL="285750" indent="-285750" algn="just" defTabSz="342900">
              <a:spcBef>
                <a:spcPts val="0"/>
              </a:spcBef>
              <a:buClr>
                <a:schemeClr val="accent1"/>
              </a:buClr>
              <a:buSzPct val="80000"/>
              <a:buFont typeface="Arial" panose="020B0604020202020204" pitchFamily="34" charset="0"/>
              <a:buChar char="•"/>
            </a:pPr>
            <a:endParaRPr lang="es-CR" sz="1600" b="1" dirty="0">
              <a:latin typeface="+mn-lt"/>
            </a:endParaRPr>
          </a:p>
          <a:p>
            <a:pPr marL="285750" indent="-285750" algn="just" defTabSz="342900">
              <a:spcBef>
                <a:spcPts val="0"/>
              </a:spcBef>
              <a:buClr>
                <a:schemeClr val="accent1"/>
              </a:buClr>
              <a:buSzPct val="80000"/>
              <a:buFont typeface="Arial" panose="020B0604020202020204" pitchFamily="34" charset="0"/>
              <a:buChar char="•"/>
            </a:pPr>
            <a:r>
              <a:rPr lang="es-CR" sz="1600" b="1" dirty="0">
                <a:latin typeface="+mn-lt"/>
              </a:rPr>
              <a:t>Firma de testigo </a:t>
            </a:r>
            <a:r>
              <a:rPr lang="es-CR" sz="1600" b="1" dirty="0" err="1">
                <a:latin typeface="+mn-lt"/>
              </a:rPr>
              <a:t>N°</a:t>
            </a:r>
            <a:r>
              <a:rPr lang="es-CR" sz="1600" b="1" dirty="0">
                <a:latin typeface="+mn-lt"/>
              </a:rPr>
              <a:t> Cédula: </a:t>
            </a:r>
            <a:r>
              <a:rPr lang="es-CR" sz="1600" dirty="0">
                <a:latin typeface="+mn-lt"/>
              </a:rPr>
              <a:t>Si no se requieren testigos </a:t>
            </a:r>
            <a:r>
              <a:rPr lang="es-CR" sz="1600" u="sng" dirty="0">
                <a:latin typeface="+mn-lt"/>
              </a:rPr>
              <a:t>se dejan los espacios en blanco</a:t>
            </a:r>
            <a:r>
              <a:rPr lang="es-CR" sz="1600" dirty="0">
                <a:latin typeface="+mn-lt"/>
              </a:rPr>
              <a:t>.</a:t>
            </a:r>
          </a:p>
          <a:p>
            <a:pPr marL="285750" indent="-285750" algn="just" defTabSz="342900">
              <a:spcBef>
                <a:spcPts val="0"/>
              </a:spcBef>
              <a:buClr>
                <a:schemeClr val="accent1"/>
              </a:buClr>
              <a:buSzPct val="80000"/>
              <a:buFont typeface="Arial" panose="020B0604020202020204" pitchFamily="34" charset="0"/>
              <a:buChar char="•"/>
            </a:pPr>
            <a:endParaRPr lang="es-CR" sz="1600" b="1" dirty="0"/>
          </a:p>
          <a:p>
            <a:pPr marL="285750" indent="-285750" algn="just" defTabSz="342900">
              <a:spcBef>
                <a:spcPts val="0"/>
              </a:spcBef>
              <a:buClr>
                <a:schemeClr val="accent1"/>
              </a:buClr>
              <a:buSzPct val="80000"/>
              <a:buFont typeface="Arial" panose="020B0604020202020204" pitchFamily="34" charset="0"/>
              <a:buChar char="•"/>
            </a:pPr>
            <a:r>
              <a:rPr lang="es-CR" sz="1600" b="1" dirty="0">
                <a:latin typeface="+mn-lt"/>
              </a:rPr>
              <a:t>Persona que recibe la solicitud: </a:t>
            </a:r>
            <a:r>
              <a:rPr lang="es-ES" sz="1600" dirty="0">
                <a:latin typeface="+mn-lt"/>
              </a:rPr>
              <a:t>Todas las solicitudes cedulares deben ser autenticadas con la firma y el sello Consular, de lo contrario dicha solicitud no podrá ser tramitada y será devuelta al Consulado para subsanar dicho error. </a:t>
            </a:r>
            <a:endParaRPr lang="es-CR" sz="1600" dirty="0"/>
          </a:p>
        </p:txBody>
      </p:sp>
    </p:spTree>
    <p:extLst>
      <p:ext uri="{BB962C8B-B14F-4D97-AF65-F5344CB8AC3E}">
        <p14:creationId xmlns:p14="http://schemas.microsoft.com/office/powerpoint/2010/main" val="13178616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678329"/>
            <a:ext cx="10799806" cy="4413552"/>
          </a:xfrm>
        </p:spPr>
        <p:txBody>
          <a:bodyPr>
            <a:normAutofit/>
          </a:bodyPr>
          <a:lstStyle/>
          <a:p>
            <a:pPr marL="0" indent="0">
              <a:buNone/>
            </a:pPr>
            <a:r>
              <a:rPr lang="es-CR" sz="2000" b="1" dirty="0">
                <a:solidFill>
                  <a:schemeClr val="accent1">
                    <a:lumMod val="75000"/>
                  </a:schemeClr>
                </a:solidFill>
                <a:effectLst>
                  <a:outerShdw blurRad="38100" dist="38100" dir="2700000" algn="tl">
                    <a:srgbClr val="000000">
                      <a:alpha val="43137"/>
                    </a:srgbClr>
                  </a:outerShdw>
                </a:effectLst>
              </a:rPr>
              <a:t>Firma del Solicitante:</a:t>
            </a:r>
          </a:p>
          <a:p>
            <a:pPr marL="0" indent="0">
              <a:buNone/>
            </a:pPr>
            <a:r>
              <a:rPr lang="es-CR" sz="1600" b="1" dirty="0"/>
              <a:t>Firmas permitidas:</a:t>
            </a:r>
          </a:p>
          <a:p>
            <a:r>
              <a:rPr lang="es-ES" sz="1600" dirty="0">
                <a:solidFill>
                  <a:srgbClr val="000000"/>
                </a:solidFill>
                <a:cs typeface="Calibri" panose="020F0502020204030204" pitchFamily="34" charset="0"/>
              </a:rPr>
              <a:t>Se debe consignar solamente con tinta azul o negra.</a:t>
            </a:r>
          </a:p>
          <a:p>
            <a:r>
              <a:rPr lang="es-ES" sz="1600" dirty="0">
                <a:solidFill>
                  <a:srgbClr val="000000"/>
                </a:solidFill>
                <a:cs typeface="Calibri" panose="020F0502020204030204" pitchFamily="34" charset="0"/>
              </a:rPr>
              <a:t>Debe contener </a:t>
            </a:r>
            <a:r>
              <a:rPr lang="es-CR" sz="1600" dirty="0">
                <a:solidFill>
                  <a:srgbClr val="000000"/>
                </a:solidFill>
                <a:cs typeface="Calibri" panose="020F0502020204030204" pitchFamily="34" charset="0"/>
              </a:rPr>
              <a:t>t</a:t>
            </a:r>
            <a:r>
              <a:rPr lang="es-CR" sz="1600" dirty="0"/>
              <a:t>razos firmes.</a:t>
            </a:r>
            <a:endParaRPr lang="es-ES" sz="1600" dirty="0">
              <a:solidFill>
                <a:srgbClr val="000000"/>
              </a:solidFill>
              <a:cs typeface="Calibri" panose="020F0502020204030204" pitchFamily="34" charset="0"/>
            </a:endParaRPr>
          </a:p>
          <a:p>
            <a:r>
              <a:rPr lang="es-ES" sz="1600" b="0" i="0" u="none" strike="noStrike" baseline="0" dirty="0">
                <a:solidFill>
                  <a:srgbClr val="000000"/>
                </a:solidFill>
                <a:cs typeface="Calibri" panose="020F0502020204030204" pitchFamily="34" charset="0"/>
              </a:rPr>
              <a:t>La firma puede ser el nombre legal o su conocido como, completo o abreviado, un alias o apodo, contener un diminutivo y ser legible o ilegible. </a:t>
            </a:r>
          </a:p>
          <a:p>
            <a:r>
              <a:rPr lang="es-ES" sz="1600" b="0" i="0" u="none" strike="noStrike" baseline="0" dirty="0">
                <a:solidFill>
                  <a:srgbClr val="000000"/>
                </a:solidFill>
                <a:cs typeface="Calibri" panose="020F0502020204030204" pitchFamily="34" charset="0"/>
              </a:rPr>
              <a:t>La firma puede ser únicamente las iniciales del nombre o del conocido como. </a:t>
            </a:r>
          </a:p>
          <a:p>
            <a:r>
              <a:rPr lang="es-ES" sz="1600" b="0" i="0" u="none" strike="noStrike" baseline="0" dirty="0">
                <a:solidFill>
                  <a:srgbClr val="000000"/>
                </a:solidFill>
                <a:cs typeface="Calibri" panose="020F0502020204030204" pitchFamily="34" charset="0"/>
              </a:rPr>
              <a:t>La firma puede ser diferente al nombre legal o al conocido como. </a:t>
            </a:r>
          </a:p>
          <a:p>
            <a:r>
              <a:rPr lang="es-ES" sz="1600" b="0" i="0" u="none" strike="noStrike" baseline="0" dirty="0">
                <a:solidFill>
                  <a:srgbClr val="000000"/>
                </a:solidFill>
                <a:cs typeface="Calibri" panose="020F0502020204030204" pitchFamily="34" charset="0"/>
              </a:rPr>
              <a:t>La firma puede tener dibujos realizados a mano, números, nombres de animales, signos o símbolos, pero en estos casos, debe consignar en algún sitio, al menos, las iniciales del nombre legal o del conocido como. </a:t>
            </a:r>
          </a:p>
          <a:p>
            <a:endParaRPr lang="en-US" sz="2000" dirty="0"/>
          </a:p>
        </p:txBody>
      </p:sp>
      <p:pic>
        <p:nvPicPr>
          <p:cNvPr id="3" name="Marcador de contenido 3">
            <a:extLst>
              <a:ext uri="{FF2B5EF4-FFF2-40B4-BE49-F238E27FC236}">
                <a16:creationId xmlns:a16="http://schemas.microsoft.com/office/drawing/2014/main" id="{486156C8-C8BB-E4A6-9DEA-727C45C25280}"/>
              </a:ext>
            </a:extLst>
          </p:cNvPr>
          <p:cNvPicPr>
            <a:picLocks noChangeAspect="1"/>
          </p:cNvPicPr>
          <p:nvPr/>
        </p:nvPicPr>
        <p:blipFill>
          <a:blip r:embed="rId3"/>
          <a:stretch>
            <a:fillRect/>
          </a:stretch>
        </p:blipFill>
        <p:spPr>
          <a:xfrm>
            <a:off x="1894803" y="5110088"/>
            <a:ext cx="1990533" cy="106281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4" name="Imagen 3" descr="Diagrama&#10;&#10;Descripción generada automáticamente">
            <a:extLst>
              <a:ext uri="{FF2B5EF4-FFF2-40B4-BE49-F238E27FC236}">
                <a16:creationId xmlns:a16="http://schemas.microsoft.com/office/drawing/2014/main" id="{C57410C8-5541-BA53-2C91-57EE3EB084BC}"/>
              </a:ext>
            </a:extLst>
          </p:cNvPr>
          <p:cNvPicPr>
            <a:picLocks noChangeAspect="1"/>
          </p:cNvPicPr>
          <p:nvPr/>
        </p:nvPicPr>
        <p:blipFill>
          <a:blip r:embed="rId4"/>
          <a:stretch>
            <a:fillRect/>
          </a:stretch>
        </p:blipFill>
        <p:spPr>
          <a:xfrm>
            <a:off x="4805329" y="5110088"/>
            <a:ext cx="1735303" cy="106281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5" name="Imagen 4" descr="Imagen que contiene Texto&#10;&#10;Descripción generada automáticamente">
            <a:extLst>
              <a:ext uri="{FF2B5EF4-FFF2-40B4-BE49-F238E27FC236}">
                <a16:creationId xmlns:a16="http://schemas.microsoft.com/office/drawing/2014/main" id="{13D8834F-3D05-5435-A318-611DAB891432}"/>
              </a:ext>
            </a:extLst>
          </p:cNvPr>
          <p:cNvPicPr>
            <a:picLocks noChangeAspect="1"/>
          </p:cNvPicPr>
          <p:nvPr/>
        </p:nvPicPr>
        <p:blipFill>
          <a:blip r:embed="rId5"/>
          <a:stretch>
            <a:fillRect/>
          </a:stretch>
        </p:blipFill>
        <p:spPr>
          <a:xfrm>
            <a:off x="7429890" y="5110086"/>
            <a:ext cx="1818104" cy="1062819"/>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88294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2187043" y="570679"/>
            <a:ext cx="7817914" cy="2193677"/>
          </a:xfrm>
        </p:spPr>
        <p:txBody>
          <a:bodyPr>
            <a:noAutofit/>
          </a:bodyPr>
          <a:lstStyle/>
          <a:p>
            <a:pPr marL="0" indent="0" algn="ctr">
              <a:spcBef>
                <a:spcPct val="0"/>
              </a:spcBef>
              <a:buNone/>
            </a:pPr>
            <a:r>
              <a:rPr lang="es-CR" sz="4800" b="1" dirty="0">
                <a:solidFill>
                  <a:schemeClr val="accent1">
                    <a:lumMod val="75000"/>
                  </a:schemeClr>
                </a:solidFill>
                <a:effectLst>
                  <a:outerShdw blurRad="38100" dist="38100" dir="2700000" algn="tl">
                    <a:srgbClr val="000000">
                      <a:alpha val="43137"/>
                    </a:srgbClr>
                  </a:outerShdw>
                </a:effectLst>
                <a:ea typeface="+mj-ea"/>
                <a:cs typeface="+mj-cs"/>
              </a:rPr>
              <a:t>PROCEDIMIENTO</a:t>
            </a:r>
            <a:br>
              <a:rPr lang="es-CR" sz="2800" b="1" dirty="0">
                <a:solidFill>
                  <a:schemeClr val="accent1">
                    <a:lumMod val="75000"/>
                  </a:schemeClr>
                </a:solidFill>
                <a:effectLst>
                  <a:outerShdw blurRad="38100" dist="38100" dir="2700000" algn="tl">
                    <a:srgbClr val="000000">
                      <a:alpha val="43137"/>
                    </a:srgbClr>
                  </a:outerShdw>
                </a:effectLst>
                <a:ea typeface="+mj-ea"/>
                <a:cs typeface="+mj-cs"/>
              </a:rPr>
            </a:br>
            <a:br>
              <a:rPr lang="es-CR" sz="2800" b="1" dirty="0">
                <a:solidFill>
                  <a:schemeClr val="accent1">
                    <a:lumMod val="75000"/>
                  </a:schemeClr>
                </a:solidFill>
                <a:effectLst>
                  <a:outerShdw blurRad="38100" dist="38100" dir="2700000" algn="tl">
                    <a:srgbClr val="000000">
                      <a:alpha val="43137"/>
                    </a:srgbClr>
                  </a:outerShdw>
                </a:effectLst>
                <a:ea typeface="+mj-ea"/>
                <a:cs typeface="+mj-cs"/>
              </a:rPr>
            </a:br>
            <a:r>
              <a:rPr lang="es-CR" sz="2800" b="1" dirty="0">
                <a:solidFill>
                  <a:schemeClr val="accent1">
                    <a:lumMod val="75000"/>
                  </a:schemeClr>
                </a:solidFill>
                <a:effectLst>
                  <a:outerShdw blurRad="38100" dist="38100" dir="2700000" algn="tl">
                    <a:srgbClr val="000000">
                      <a:alpha val="43137"/>
                    </a:srgbClr>
                  </a:outerShdw>
                </a:effectLst>
                <a:ea typeface="+mj-ea"/>
                <a:cs typeface="+mj-cs"/>
              </a:rPr>
              <a:t>Gestión del Documento de Identidad </a:t>
            </a:r>
          </a:p>
        </p:txBody>
      </p:sp>
      <p:pic>
        <p:nvPicPr>
          <p:cNvPr id="5" name="Picture 2" descr="U.S. (and Canada) Could Take A Page From Costa Rica: The “Cedula” – Q COSTA  RICA">
            <a:extLst>
              <a:ext uri="{FF2B5EF4-FFF2-40B4-BE49-F238E27FC236}">
                <a16:creationId xmlns:a16="http://schemas.microsoft.com/office/drawing/2014/main" id="{4CB3831A-0136-372D-8371-DB74295A4C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9767" y="3429000"/>
            <a:ext cx="3712465" cy="2034122"/>
          </a:xfrm>
          <a:prstGeom prst="roundRect">
            <a:avLst>
              <a:gd name="adj" fmla="val 16667"/>
            </a:avLst>
          </a:prstGeom>
          <a:ln>
            <a:noFill/>
          </a:ln>
          <a:effectLst>
            <a:outerShdw blurRad="50800" dist="38100" dir="8100000" algn="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6951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4572" y="1673743"/>
            <a:ext cx="10799806" cy="2171325"/>
          </a:xfrm>
        </p:spPr>
        <p:txBody>
          <a:bodyPr>
            <a:normAutofit/>
          </a:bodyPr>
          <a:lstStyle/>
          <a:p>
            <a:pPr marL="0" indent="0">
              <a:buNone/>
            </a:pPr>
            <a:r>
              <a:rPr lang="en-US" sz="1600" b="1" dirty="0" err="1"/>
              <a:t>Firmas</a:t>
            </a:r>
            <a:r>
              <a:rPr lang="en-US" sz="1600" b="1" dirty="0"/>
              <a:t> no </a:t>
            </a:r>
            <a:r>
              <a:rPr lang="en-US" sz="1600" b="1" dirty="0" err="1"/>
              <a:t>permitidas</a:t>
            </a:r>
            <a:r>
              <a:rPr lang="en-US" sz="1600" b="1" dirty="0"/>
              <a:t>:</a:t>
            </a:r>
          </a:p>
          <a:p>
            <a:r>
              <a:rPr lang="es-ES" sz="1600" b="0" i="0" u="none" strike="noStrike" baseline="0" dirty="0">
                <a:solidFill>
                  <a:srgbClr val="000000"/>
                </a:solidFill>
                <a:cs typeface="Calibri" panose="020F0502020204030204" pitchFamily="34" charset="0"/>
              </a:rPr>
              <a:t>No se aceptan firmas que, a nivel general de aceptación social, contengan o expresen groserías, palabras injuriosas u obscenas, insultos de cualquier tipo o frases discriminatorias u otras que vayan en contra de: derechos fundamentales, la dignidad humana, la moral en forma generalizada u otras de la misma naturaleza. </a:t>
            </a:r>
          </a:p>
          <a:p>
            <a:r>
              <a:rPr lang="es-ES" sz="1600" b="0" i="0" u="none" strike="noStrike" baseline="0" dirty="0">
                <a:solidFill>
                  <a:srgbClr val="000000"/>
                </a:solidFill>
                <a:cs typeface="Calibri" panose="020F0502020204030204" pitchFamily="34" charset="0"/>
              </a:rPr>
              <a:t>La firma no puede ser una imagen digital. </a:t>
            </a:r>
          </a:p>
          <a:p>
            <a:r>
              <a:rPr lang="es-CR" sz="1600" dirty="0"/>
              <a:t>La firma </a:t>
            </a:r>
            <a:r>
              <a:rPr lang="es-CR" sz="1600" b="1" u="sng" dirty="0"/>
              <a:t>No</a:t>
            </a:r>
            <a:r>
              <a:rPr lang="es-CR" sz="1600" dirty="0"/>
              <a:t> debe tocar los bordes del recuadro, debe consignarse lo más centrada posible.</a:t>
            </a:r>
          </a:p>
          <a:p>
            <a:endParaRPr lang="es-ES" sz="1600" dirty="0"/>
          </a:p>
          <a:p>
            <a:endParaRPr lang="en-US" sz="2000" dirty="0"/>
          </a:p>
        </p:txBody>
      </p:sp>
      <p:pic>
        <p:nvPicPr>
          <p:cNvPr id="3" name="Imagen 2" descr="Diagrama&#10;&#10;Descripción generada automáticamente">
            <a:extLst>
              <a:ext uri="{FF2B5EF4-FFF2-40B4-BE49-F238E27FC236}">
                <a16:creationId xmlns:a16="http://schemas.microsoft.com/office/drawing/2014/main" id="{86D423F1-8C05-6809-853F-9F2FB692B879}"/>
              </a:ext>
            </a:extLst>
          </p:cNvPr>
          <p:cNvPicPr>
            <a:picLocks noChangeAspect="1"/>
          </p:cNvPicPr>
          <p:nvPr/>
        </p:nvPicPr>
        <p:blipFill rotWithShape="1">
          <a:blip r:embed="rId3"/>
          <a:srcRect t="11880" b="16840"/>
          <a:stretch/>
        </p:blipFill>
        <p:spPr>
          <a:xfrm>
            <a:off x="7734596" y="4096410"/>
            <a:ext cx="2016193" cy="1422401"/>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4" name="Marcador de contenido 3">
            <a:extLst>
              <a:ext uri="{FF2B5EF4-FFF2-40B4-BE49-F238E27FC236}">
                <a16:creationId xmlns:a16="http://schemas.microsoft.com/office/drawing/2014/main" id="{C0DB8D52-FEDB-2826-678C-BF28C53461CB}"/>
              </a:ext>
            </a:extLst>
          </p:cNvPr>
          <p:cNvPicPr>
            <a:picLocks noChangeAspect="1"/>
          </p:cNvPicPr>
          <p:nvPr/>
        </p:nvPicPr>
        <p:blipFill>
          <a:blip r:embed="rId4"/>
          <a:stretch>
            <a:fillRect/>
          </a:stretch>
        </p:blipFill>
        <p:spPr bwMode="auto">
          <a:xfrm>
            <a:off x="2147444" y="4206215"/>
            <a:ext cx="2458338" cy="1312596"/>
          </a:xfrm>
          <a:prstGeom prst="rect">
            <a:avLst/>
          </a:prstGeom>
          <a:noFill/>
          <a:ln w="317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Marcador de contenido 3">
            <a:extLst>
              <a:ext uri="{FF2B5EF4-FFF2-40B4-BE49-F238E27FC236}">
                <a16:creationId xmlns:a16="http://schemas.microsoft.com/office/drawing/2014/main" id="{5080A000-6E81-FA38-230A-AEBDFBC88F15}"/>
              </a:ext>
            </a:extLst>
          </p:cNvPr>
          <p:cNvPicPr>
            <a:picLocks noChangeAspect="1"/>
          </p:cNvPicPr>
          <p:nvPr/>
        </p:nvPicPr>
        <p:blipFill>
          <a:blip r:embed="rId4"/>
          <a:stretch>
            <a:fillRect/>
          </a:stretch>
        </p:blipFill>
        <p:spPr bwMode="auto">
          <a:xfrm>
            <a:off x="4911140" y="4206215"/>
            <a:ext cx="2458338" cy="1312596"/>
          </a:xfrm>
          <a:prstGeom prst="rect">
            <a:avLst/>
          </a:prstGeom>
          <a:noFill/>
          <a:ln w="317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5D9B756F-C608-A1B0-A7ED-4F501A08119E}"/>
              </a:ext>
            </a:extLst>
          </p:cNvPr>
          <p:cNvPicPr>
            <a:picLocks noChangeAspect="1"/>
          </p:cNvPicPr>
          <p:nvPr/>
        </p:nvPicPr>
        <p:blipFill>
          <a:blip r:embed="rId5"/>
          <a:stretch>
            <a:fillRect/>
          </a:stretch>
        </p:blipFill>
        <p:spPr>
          <a:xfrm>
            <a:off x="5107094" y="4518770"/>
            <a:ext cx="1977811" cy="863677"/>
          </a:xfrm>
          <a:prstGeom prst="rect">
            <a:avLst/>
          </a:prstGeom>
        </p:spPr>
      </p:pic>
      <p:pic>
        <p:nvPicPr>
          <p:cNvPr id="8" name="Imagen 7" descr="Icono&#10;&#10;Descripción generada automáticamente">
            <a:extLst>
              <a:ext uri="{FF2B5EF4-FFF2-40B4-BE49-F238E27FC236}">
                <a16:creationId xmlns:a16="http://schemas.microsoft.com/office/drawing/2014/main" id="{6A050865-30FD-0B52-FBBE-C8DFDEE6EDE3}"/>
              </a:ext>
            </a:extLst>
          </p:cNvPr>
          <p:cNvPicPr>
            <a:picLocks noChangeAspect="1"/>
          </p:cNvPicPr>
          <p:nvPr/>
        </p:nvPicPr>
        <p:blipFill>
          <a:blip r:embed="rId6"/>
          <a:stretch>
            <a:fillRect/>
          </a:stretch>
        </p:blipFill>
        <p:spPr>
          <a:xfrm>
            <a:off x="2424594" y="4650570"/>
            <a:ext cx="1909763" cy="600075"/>
          </a:xfrm>
          <a:prstGeom prst="rect">
            <a:avLst/>
          </a:prstGeom>
        </p:spPr>
      </p:pic>
    </p:spTree>
    <p:extLst>
      <p:ext uri="{BB962C8B-B14F-4D97-AF65-F5344CB8AC3E}">
        <p14:creationId xmlns:p14="http://schemas.microsoft.com/office/powerpoint/2010/main" val="2648543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655180"/>
            <a:ext cx="6541416" cy="4436701"/>
          </a:xfrm>
        </p:spPr>
        <p:txBody>
          <a:bodyPr>
            <a:normAutofit lnSpcReduction="10000"/>
          </a:bodyPr>
          <a:lstStyle/>
          <a:p>
            <a:pPr marL="0" indent="0">
              <a:buNone/>
            </a:pPr>
            <a:r>
              <a:rPr lang="es-ES" sz="1600" b="1" i="0" u="none" strike="noStrike" baseline="0" dirty="0">
                <a:solidFill>
                  <a:srgbClr val="000000"/>
                </a:solidFill>
                <a:cs typeface="Calibri" panose="020F0502020204030204" pitchFamily="34" charset="0"/>
              </a:rPr>
              <a:t>Firma a ruego:</a:t>
            </a:r>
          </a:p>
          <a:p>
            <a:pPr algn="just">
              <a:lnSpc>
                <a:spcPct val="150000"/>
              </a:lnSpc>
              <a:spcBef>
                <a:spcPts val="600"/>
              </a:spcBef>
            </a:pPr>
            <a:r>
              <a:rPr lang="es-ES" sz="1600" b="0" i="0" u="none" strike="noStrike" baseline="0" dirty="0">
                <a:solidFill>
                  <a:srgbClr val="000000"/>
                </a:solidFill>
                <a:cs typeface="Calibri" panose="020F0502020204030204" pitchFamily="34" charset="0"/>
              </a:rPr>
              <a:t>Si el usuario solicitante no sabe o no puede firmar por impedimento físico temporal o permanente, debe ser acompañado por una persona que le firme a ruego.</a:t>
            </a:r>
          </a:p>
          <a:p>
            <a:pPr marL="457200" lvl="1" indent="0" algn="just">
              <a:lnSpc>
                <a:spcPct val="150000"/>
              </a:lnSpc>
              <a:spcBef>
                <a:spcPts val="600"/>
              </a:spcBef>
              <a:buNone/>
            </a:pPr>
            <a:r>
              <a:rPr lang="es-ES" sz="1600" b="0" i="0" u="none" strike="noStrike" baseline="0" dirty="0">
                <a:solidFill>
                  <a:srgbClr val="000000"/>
                </a:solidFill>
                <a:cs typeface="Calibri" panose="020F0502020204030204" pitchFamily="34" charset="0"/>
              </a:rPr>
              <a:t>- Esta debe portar documento de identidad vigente y en buen estado.</a:t>
            </a:r>
          </a:p>
          <a:p>
            <a:pPr marL="457200" lvl="1" indent="0" algn="just">
              <a:lnSpc>
                <a:spcPct val="150000"/>
              </a:lnSpc>
              <a:spcBef>
                <a:spcPts val="600"/>
              </a:spcBef>
              <a:buNone/>
            </a:pPr>
            <a:r>
              <a:rPr lang="es-ES" sz="1600" dirty="0">
                <a:solidFill>
                  <a:srgbClr val="000000"/>
                </a:solidFill>
                <a:cs typeface="Calibri" panose="020F0502020204030204" pitchFamily="34" charset="0"/>
              </a:rPr>
              <a:t>- E</a:t>
            </a:r>
            <a:r>
              <a:rPr lang="es-ES" sz="1600" b="0" i="0" u="none" strike="noStrike" baseline="0" dirty="0">
                <a:solidFill>
                  <a:srgbClr val="000000"/>
                </a:solidFill>
                <a:cs typeface="Calibri" panose="020F0502020204030204" pitchFamily="34" charset="0"/>
              </a:rPr>
              <a:t>l funcionario consignará -obligatoriamente- en el campo de observaciones el parentesco de la persona firmante.</a:t>
            </a:r>
          </a:p>
          <a:p>
            <a:pPr algn="just">
              <a:lnSpc>
                <a:spcPct val="150000"/>
              </a:lnSpc>
              <a:spcBef>
                <a:spcPts val="600"/>
              </a:spcBef>
            </a:pPr>
            <a:r>
              <a:rPr lang="es-ES" sz="1600" b="0" i="0" u="none" strike="noStrike" baseline="0" dirty="0">
                <a:solidFill>
                  <a:srgbClr val="000000"/>
                </a:solidFill>
                <a:cs typeface="Calibri" panose="020F0502020204030204" pitchFamily="34" charset="0"/>
              </a:rPr>
              <a:t>Si la persona no se hace acompañar por una persona que le firme a ruego se podrá consignar la firma del del Cónsul o del funcionario consular que atiende la gestión. En observaciones se consignará “Firma a ruego el funcionario Consular”</a:t>
            </a:r>
          </a:p>
          <a:p>
            <a:endParaRPr lang="en-US" sz="2000" dirty="0"/>
          </a:p>
        </p:txBody>
      </p:sp>
      <p:pic>
        <p:nvPicPr>
          <p:cNvPr id="3" name="Imagen 2">
            <a:extLst>
              <a:ext uri="{FF2B5EF4-FFF2-40B4-BE49-F238E27FC236}">
                <a16:creationId xmlns:a16="http://schemas.microsoft.com/office/drawing/2014/main" id="{5D4B8349-9A9D-228D-C948-B9BF645A8C2C}"/>
              </a:ext>
            </a:extLst>
          </p:cNvPr>
          <p:cNvPicPr>
            <a:picLocks noChangeAspect="1"/>
          </p:cNvPicPr>
          <p:nvPr/>
        </p:nvPicPr>
        <p:blipFill>
          <a:blip r:embed="rId3"/>
          <a:stretch>
            <a:fillRect/>
          </a:stretch>
        </p:blipFill>
        <p:spPr>
          <a:xfrm>
            <a:off x="7403136" y="1692023"/>
            <a:ext cx="3702415" cy="3473954"/>
          </a:xfrm>
          <a:prstGeom prst="rect">
            <a:avLst/>
          </a:prstGeom>
        </p:spPr>
      </p:pic>
    </p:spTree>
    <p:extLst>
      <p:ext uri="{BB962C8B-B14F-4D97-AF65-F5344CB8AC3E}">
        <p14:creationId xmlns:p14="http://schemas.microsoft.com/office/powerpoint/2010/main" val="1364390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3049" y="0"/>
            <a:ext cx="12192000" cy="6858000"/>
          </a:xfrm>
          <a:prstGeom prst="rect">
            <a:avLst/>
          </a:prstGeom>
        </p:spPr>
      </p:pic>
      <p:graphicFrame>
        <p:nvGraphicFramePr>
          <p:cNvPr id="4" name="Diagrama 3">
            <a:extLst>
              <a:ext uri="{FF2B5EF4-FFF2-40B4-BE49-F238E27FC236}">
                <a16:creationId xmlns:a16="http://schemas.microsoft.com/office/drawing/2014/main" id="{5E14CDA8-5090-3C21-2837-CBC9AA0561B2}"/>
              </a:ext>
            </a:extLst>
          </p:cNvPr>
          <p:cNvGraphicFramePr/>
          <p:nvPr>
            <p:extLst>
              <p:ext uri="{D42A27DB-BD31-4B8C-83A1-F6EECF244321}">
                <p14:modId xmlns:p14="http://schemas.microsoft.com/office/powerpoint/2010/main" val="784713768"/>
              </p:ext>
            </p:extLst>
          </p:nvPr>
        </p:nvGraphicFramePr>
        <p:xfrm>
          <a:off x="857036" y="2905036"/>
          <a:ext cx="5048809" cy="1047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Diagrama 1">
            <a:extLst>
              <a:ext uri="{FF2B5EF4-FFF2-40B4-BE49-F238E27FC236}">
                <a16:creationId xmlns:a16="http://schemas.microsoft.com/office/drawing/2014/main" id="{69D1EA30-F4B2-7D5B-2AEA-43F9BDB8E828}"/>
              </a:ext>
            </a:extLst>
          </p:cNvPr>
          <p:cNvGraphicFramePr/>
          <p:nvPr>
            <p:extLst>
              <p:ext uri="{D42A27DB-BD31-4B8C-83A1-F6EECF244321}">
                <p14:modId xmlns:p14="http://schemas.microsoft.com/office/powerpoint/2010/main" val="3847301894"/>
              </p:ext>
            </p:extLst>
          </p:nvPr>
        </p:nvGraphicFramePr>
        <p:xfrm>
          <a:off x="2864833" y="2489793"/>
          <a:ext cx="6456235" cy="18784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347269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pic>
        <p:nvPicPr>
          <p:cNvPr id="3" name="Imagen 2" descr="Texto&#10;&#10;Descripción generada automáticamente con confianza baja">
            <a:extLst>
              <a:ext uri="{FF2B5EF4-FFF2-40B4-BE49-F238E27FC236}">
                <a16:creationId xmlns:a16="http://schemas.microsoft.com/office/drawing/2014/main" id="{26861735-DE0D-9D85-0241-BA9A995CFDFE}"/>
              </a:ext>
            </a:extLst>
          </p:cNvPr>
          <p:cNvPicPr>
            <a:picLocks noChangeAspect="1"/>
          </p:cNvPicPr>
          <p:nvPr/>
        </p:nvPicPr>
        <p:blipFill>
          <a:blip r:embed="rId3"/>
          <a:stretch>
            <a:fillRect/>
          </a:stretch>
        </p:blipFill>
        <p:spPr>
          <a:xfrm>
            <a:off x="7191145" y="102450"/>
            <a:ext cx="4713736" cy="6066855"/>
          </a:xfrm>
          <a:prstGeom prst="rect">
            <a:avLst/>
          </a:prstGeom>
          <a:effectLst>
            <a:outerShdw blurRad="50800" dist="38100" dir="2700000" algn="tl" rotWithShape="0">
              <a:prstClr val="black">
                <a:alpha val="40000"/>
              </a:prstClr>
            </a:outerShdw>
          </a:effectLst>
        </p:spPr>
      </p:pic>
      <p:pic>
        <p:nvPicPr>
          <p:cNvPr id="5" name="Imagen 4">
            <a:extLst>
              <a:ext uri="{FF2B5EF4-FFF2-40B4-BE49-F238E27FC236}">
                <a16:creationId xmlns:a16="http://schemas.microsoft.com/office/drawing/2014/main" id="{0AC66F8F-0D6C-7202-72BA-EE1FF58505E4}"/>
              </a:ext>
            </a:extLst>
          </p:cNvPr>
          <p:cNvPicPr>
            <a:picLocks noChangeAspect="1"/>
          </p:cNvPicPr>
          <p:nvPr/>
        </p:nvPicPr>
        <p:blipFill rotWithShape="1">
          <a:blip r:embed="rId4"/>
          <a:srcRect r="1285"/>
          <a:stretch/>
        </p:blipFill>
        <p:spPr>
          <a:xfrm>
            <a:off x="2486819" y="92355"/>
            <a:ext cx="4701278" cy="60769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19297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graphicFrame>
        <p:nvGraphicFramePr>
          <p:cNvPr id="4" name="Diagrama 3">
            <a:extLst>
              <a:ext uri="{FF2B5EF4-FFF2-40B4-BE49-F238E27FC236}">
                <a16:creationId xmlns:a16="http://schemas.microsoft.com/office/drawing/2014/main" id="{5E14CDA8-5090-3C21-2837-CBC9AA0561B2}"/>
              </a:ext>
            </a:extLst>
          </p:cNvPr>
          <p:cNvGraphicFramePr/>
          <p:nvPr>
            <p:extLst>
              <p:ext uri="{D42A27DB-BD31-4B8C-83A1-F6EECF244321}">
                <p14:modId xmlns:p14="http://schemas.microsoft.com/office/powerpoint/2010/main" val="2892769402"/>
              </p:ext>
            </p:extLst>
          </p:nvPr>
        </p:nvGraphicFramePr>
        <p:xfrm>
          <a:off x="857036" y="2905036"/>
          <a:ext cx="5048809" cy="1047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Imagen 1" descr="Escala de tiempo&#10;&#10;Descripción generada automáticamente">
            <a:extLst>
              <a:ext uri="{FF2B5EF4-FFF2-40B4-BE49-F238E27FC236}">
                <a16:creationId xmlns:a16="http://schemas.microsoft.com/office/drawing/2014/main" id="{148BE57B-474E-2193-EC1D-C5723FD34081}"/>
              </a:ext>
            </a:extLst>
          </p:cNvPr>
          <p:cNvPicPr>
            <a:picLocks noChangeAspect="1"/>
          </p:cNvPicPr>
          <p:nvPr/>
        </p:nvPicPr>
        <p:blipFill>
          <a:blip r:embed="rId8"/>
          <a:stretch>
            <a:fillRect/>
          </a:stretch>
        </p:blipFill>
        <p:spPr>
          <a:xfrm>
            <a:off x="6694510" y="243067"/>
            <a:ext cx="4640454" cy="5972537"/>
          </a:xfrm>
          <a:prstGeom prst="rect">
            <a:avLst/>
          </a:prstGeom>
        </p:spPr>
      </p:pic>
      <p:sp>
        <p:nvSpPr>
          <p:cNvPr id="3" name="Rectángulo 2">
            <a:extLst>
              <a:ext uri="{FF2B5EF4-FFF2-40B4-BE49-F238E27FC236}">
                <a16:creationId xmlns:a16="http://schemas.microsoft.com/office/drawing/2014/main" id="{84F96B8C-2476-C728-43A1-3C71DBAD555A}"/>
              </a:ext>
            </a:extLst>
          </p:cNvPr>
          <p:cNvSpPr/>
          <p:nvPr/>
        </p:nvSpPr>
        <p:spPr>
          <a:xfrm>
            <a:off x="7734300" y="2152650"/>
            <a:ext cx="406400" cy="952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1161542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993468" y="692383"/>
            <a:ext cx="8494196"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LEY N°10243 </a:t>
            </a:r>
            <a:br>
              <a:rPr lang="es-CR" sz="4000" b="1" dirty="0">
                <a:solidFill>
                  <a:schemeClr val="accent1">
                    <a:lumMod val="75000"/>
                  </a:schemeClr>
                </a:solidFill>
                <a:effectLst>
                  <a:outerShdw blurRad="38100" dist="38100" dir="2700000" algn="tl">
                    <a:srgbClr val="000000">
                      <a:alpha val="43137"/>
                    </a:srgbClr>
                  </a:outerShdw>
                </a:effectLst>
                <a:latin typeface="+mn-lt"/>
              </a:rPr>
            </a:br>
            <a:r>
              <a:rPr lang="es-CR" sz="4000" b="1" dirty="0">
                <a:solidFill>
                  <a:schemeClr val="accent1">
                    <a:lumMod val="75000"/>
                  </a:schemeClr>
                </a:solidFill>
                <a:effectLst>
                  <a:outerShdw blurRad="38100" dist="38100" dir="2700000" algn="tl">
                    <a:srgbClr val="000000">
                      <a:alpha val="43137"/>
                    </a:srgbClr>
                  </a:outerShdw>
                </a:effectLst>
                <a:latin typeface="+mn-lt"/>
              </a:rPr>
              <a:t>COBRO DE LAS REPOSICIONES DE LAS CÉDULAS DE IDENTIDAD</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740310"/>
            <a:ext cx="10799806" cy="4567893"/>
          </a:xfrm>
        </p:spPr>
        <p:txBody>
          <a:bodyPr>
            <a:normAutofit/>
          </a:bodyPr>
          <a:lstStyle/>
          <a:p>
            <a:pPr marL="0" indent="0" algn="just">
              <a:lnSpc>
                <a:spcPct val="120000"/>
              </a:lnSpc>
              <a:spcBef>
                <a:spcPts val="0"/>
              </a:spcBef>
              <a:buNone/>
            </a:pPr>
            <a:r>
              <a:rPr lang="es-ES" sz="1600" dirty="0">
                <a:solidFill>
                  <a:srgbClr val="333333"/>
                </a:solidFill>
              </a:rPr>
              <a:t>Cada reposición costará $11.92 (pagadero al tipo de cambio actual de referencia del Banco Central). El cobro será a partir de la segunda solicitud de reposición realizada en un mismo año.</a:t>
            </a:r>
          </a:p>
          <a:p>
            <a:pPr marL="0" indent="0" algn="just">
              <a:lnSpc>
                <a:spcPct val="120000"/>
              </a:lnSpc>
              <a:spcBef>
                <a:spcPts val="0"/>
              </a:spcBef>
              <a:buNone/>
            </a:pPr>
            <a:r>
              <a:rPr lang="es-ES" sz="1600" b="0" i="0" dirty="0">
                <a:solidFill>
                  <a:srgbClr val="333333"/>
                </a:solidFill>
                <a:effectLst/>
              </a:rPr>
              <a:t>La Ley N.°10243 </a:t>
            </a:r>
            <a:r>
              <a:rPr lang="es-ES" sz="1600" b="0" dirty="0">
                <a:solidFill>
                  <a:srgbClr val="333333"/>
                </a:solidFill>
                <a:effectLst/>
              </a:rPr>
              <a:t>Ley para la Gestión de las Reposiciones de las Cédulas de Identidad</a:t>
            </a:r>
            <a:r>
              <a:rPr lang="es-ES" sz="1600" dirty="0">
                <a:solidFill>
                  <a:srgbClr val="333333"/>
                </a:solidFill>
              </a:rPr>
              <a:t>.</a:t>
            </a:r>
            <a:endParaRPr lang="es-ES" sz="1600" b="0" dirty="0">
              <a:solidFill>
                <a:srgbClr val="333333"/>
              </a:solidFill>
              <a:effectLst/>
            </a:endParaRPr>
          </a:p>
          <a:p>
            <a:pPr marL="0" indent="0">
              <a:lnSpc>
                <a:spcPct val="120000"/>
              </a:lnSpc>
              <a:spcBef>
                <a:spcPts val="0"/>
              </a:spcBef>
              <a:buNone/>
            </a:pPr>
            <a:endParaRPr lang="es-ES" sz="1600" b="1" dirty="0">
              <a:solidFill>
                <a:schemeClr val="accent1">
                  <a:lumMod val="75000"/>
                </a:schemeClr>
              </a:solidFill>
              <a:effectLst>
                <a:outerShdw blurRad="38100" dist="38100" dir="2700000" algn="tl">
                  <a:srgbClr val="000000">
                    <a:alpha val="43137"/>
                  </a:srgbClr>
                </a:outerShdw>
              </a:effectLst>
            </a:endParaRPr>
          </a:p>
          <a:p>
            <a:pPr marL="0" indent="0">
              <a:lnSpc>
                <a:spcPct val="120000"/>
              </a:lnSpc>
              <a:spcBef>
                <a:spcPts val="0"/>
              </a:spcBef>
              <a:buNone/>
            </a:pPr>
            <a:r>
              <a:rPr lang="es-ES" sz="2000" b="1" dirty="0">
                <a:solidFill>
                  <a:schemeClr val="accent1">
                    <a:lumMod val="75000"/>
                  </a:schemeClr>
                </a:solidFill>
                <a:effectLst>
                  <a:outerShdw blurRad="38100" dist="38100" dir="2700000" algn="tl">
                    <a:srgbClr val="000000">
                      <a:alpha val="43137"/>
                    </a:srgbClr>
                  </a:outerShdw>
                </a:effectLst>
              </a:rPr>
              <a:t>Excepciones de cobro</a:t>
            </a:r>
          </a:p>
          <a:p>
            <a:pPr algn="just">
              <a:lnSpc>
                <a:spcPct val="120000"/>
              </a:lnSpc>
              <a:spcBef>
                <a:spcPts val="0"/>
              </a:spcBef>
            </a:pPr>
            <a:r>
              <a:rPr lang="es-ES" sz="1600" dirty="0">
                <a:solidFill>
                  <a:srgbClr val="333333"/>
                </a:solidFill>
              </a:rPr>
              <a:t>P</a:t>
            </a:r>
            <a:r>
              <a:rPr lang="es-ES" sz="1600" b="0" i="0" dirty="0">
                <a:solidFill>
                  <a:srgbClr val="333333"/>
                </a:solidFill>
                <a:effectLst/>
              </a:rPr>
              <a:t>ersonas con discapacidad (con carné vigente o certificación emitida por el Consejo Nacional de Personas con Discapacidad CONAPDIS). </a:t>
            </a:r>
          </a:p>
          <a:p>
            <a:pPr algn="just">
              <a:lnSpc>
                <a:spcPct val="120000"/>
              </a:lnSpc>
              <a:spcBef>
                <a:spcPts val="0"/>
              </a:spcBef>
            </a:pPr>
            <a:r>
              <a:rPr lang="es-ES" sz="1600" b="0" i="0" dirty="0">
                <a:solidFill>
                  <a:srgbClr val="333333"/>
                </a:solidFill>
                <a:effectLst/>
              </a:rPr>
              <a:t>Adultos mayores.</a:t>
            </a:r>
          </a:p>
          <a:p>
            <a:pPr algn="just">
              <a:lnSpc>
                <a:spcPct val="120000"/>
              </a:lnSpc>
              <a:spcBef>
                <a:spcPts val="0"/>
              </a:spcBef>
            </a:pPr>
            <a:r>
              <a:rPr lang="es-ES" sz="1600" b="0" i="0" dirty="0">
                <a:solidFill>
                  <a:srgbClr val="333333"/>
                </a:solidFill>
                <a:effectLst/>
              </a:rPr>
              <a:t>Personas indígenas.</a:t>
            </a:r>
          </a:p>
          <a:p>
            <a:pPr algn="just">
              <a:lnSpc>
                <a:spcPct val="120000"/>
              </a:lnSpc>
              <a:spcBef>
                <a:spcPts val="0"/>
              </a:spcBef>
            </a:pPr>
            <a:r>
              <a:rPr lang="es-ES" sz="1600" b="0" i="0" dirty="0">
                <a:solidFill>
                  <a:srgbClr val="333333"/>
                </a:solidFill>
                <a:effectLst/>
              </a:rPr>
              <a:t>Población privada de libertad en los centros de atención institucional.</a:t>
            </a:r>
          </a:p>
          <a:p>
            <a:pPr algn="just">
              <a:lnSpc>
                <a:spcPct val="120000"/>
              </a:lnSpc>
              <a:spcBef>
                <a:spcPts val="0"/>
              </a:spcBef>
            </a:pPr>
            <a:r>
              <a:rPr lang="es-ES" sz="1600" b="0" i="0" dirty="0">
                <a:solidFill>
                  <a:srgbClr val="333333"/>
                </a:solidFill>
                <a:effectLst/>
              </a:rPr>
              <a:t>También, el Oficial Mayor Electoral del TSE atenderá y resolverá las situaciones excepcionales que se presenten por imposibilidad de pago de alguna persona usuaria.</a:t>
            </a:r>
          </a:p>
          <a:p>
            <a:pPr algn="just">
              <a:lnSpc>
                <a:spcPct val="120000"/>
              </a:lnSpc>
              <a:spcBef>
                <a:spcPts val="0"/>
              </a:spcBef>
            </a:pPr>
            <a:r>
              <a:rPr lang="es-ES" sz="1600" b="0" i="0" dirty="0">
                <a:solidFill>
                  <a:srgbClr val="333333"/>
                </a:solidFill>
                <a:effectLst/>
              </a:rPr>
              <a:t>Además, dos meses antes e incluso el mismo día de las elecciones (ya sean nacionales o municipales), no se cobrarán las reposiciones de cédulas que se soliciten.</a:t>
            </a:r>
          </a:p>
          <a:p>
            <a:pPr algn="just"/>
            <a:endParaRPr lang="es-CR" sz="1400" dirty="0">
              <a:latin typeface="+mn-lt"/>
            </a:endParaRPr>
          </a:p>
        </p:txBody>
      </p:sp>
    </p:spTree>
    <p:extLst>
      <p:ext uri="{BB962C8B-B14F-4D97-AF65-F5344CB8AC3E}">
        <p14:creationId xmlns:p14="http://schemas.microsoft.com/office/powerpoint/2010/main" val="41014593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0AAC43-BC00-55AD-DF8B-A3E058B598E8}"/>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DAB65EB-6B21-8E66-3D43-9FEA8A0AFE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9D05FDE1-78B3-C1E8-DDCB-D10C4C878532}"/>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DC9EF3F3-8345-BA32-1E9B-D1ACD1A13207}"/>
              </a:ext>
            </a:extLst>
          </p:cNvPr>
          <p:cNvSpPr>
            <a:spLocks noGrp="1"/>
          </p:cNvSpPr>
          <p:nvPr>
            <p:ph type="title"/>
          </p:nvPr>
        </p:nvSpPr>
        <p:spPr>
          <a:xfrm>
            <a:off x="2729378" y="460457"/>
            <a:ext cx="8494196"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ENVIO DE DOCUMENTACIÓN CONSULAR A OFICINAS DEL TSE</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713D2206-0944-5655-E1FB-9F167DA57A2B}"/>
              </a:ext>
            </a:extLst>
          </p:cNvPr>
          <p:cNvSpPr>
            <a:spLocks noGrp="1"/>
          </p:cNvSpPr>
          <p:nvPr>
            <p:ph idx="1"/>
          </p:nvPr>
        </p:nvSpPr>
        <p:spPr>
          <a:xfrm>
            <a:off x="704336" y="1968841"/>
            <a:ext cx="10799806" cy="4123040"/>
          </a:xfrm>
        </p:spPr>
        <p:txBody>
          <a:bodyPr>
            <a:normAutofit/>
          </a:bodyPr>
          <a:lstStyle/>
          <a:p>
            <a:pPr algn="just"/>
            <a:r>
              <a:rPr lang="es-CR" sz="1600" dirty="0">
                <a:latin typeface="+mn-lt"/>
              </a:rPr>
              <a:t>Todos los sobres o correspondencia enviada por parte de los Consulados Generales y Honorarios, </a:t>
            </a:r>
            <a:r>
              <a:rPr lang="es-CR" sz="1600" b="1" u="sng" dirty="0">
                <a:latin typeface="+mn-lt"/>
              </a:rPr>
              <a:t>sin excepción</a:t>
            </a:r>
            <a:r>
              <a:rPr lang="es-CR" sz="1600" dirty="0">
                <a:latin typeface="+mn-lt"/>
              </a:rPr>
              <a:t>, deben ser dirigidos y rotulados de la siguiente manera, para evitar el extravío de los mismos</a:t>
            </a:r>
            <a:r>
              <a:rPr lang="es-CR" sz="1600" dirty="0"/>
              <a:t>.</a:t>
            </a:r>
            <a:endParaRPr lang="es-CR" sz="1600" dirty="0">
              <a:latin typeface="+mn-lt"/>
            </a:endParaRPr>
          </a:p>
          <a:p>
            <a:pPr marL="171450" indent="-171450" algn="just">
              <a:buFontTx/>
              <a:buChar char="-"/>
            </a:pPr>
            <a:endParaRPr lang="es-CR" sz="1600" dirty="0">
              <a:latin typeface="+mn-lt"/>
            </a:endParaRPr>
          </a:p>
          <a:p>
            <a:pPr marL="171450" indent="-171450" algn="just">
              <a:buFontTx/>
              <a:buChar char="-"/>
            </a:pPr>
            <a:endParaRPr lang="es-CR" sz="1400" dirty="0">
              <a:latin typeface="+mn-lt"/>
            </a:endParaRPr>
          </a:p>
          <a:p>
            <a:pPr marL="0" indent="0">
              <a:buNone/>
            </a:pPr>
            <a:r>
              <a:rPr lang="es-CR" sz="1400" dirty="0">
                <a:latin typeface="+mn-lt"/>
              </a:rPr>
              <a:t>			</a:t>
            </a:r>
            <a:endParaRPr lang="es-ES" sz="1400" dirty="0">
              <a:latin typeface="+mn-lt"/>
            </a:endParaRPr>
          </a:p>
          <a:p>
            <a:pPr marL="171450" indent="-171450" algn="just">
              <a:buFontTx/>
              <a:buChar char="-"/>
            </a:pPr>
            <a:endParaRPr lang="es-ES" sz="1400" dirty="0">
              <a:latin typeface="+mn-lt"/>
            </a:endParaRPr>
          </a:p>
          <a:p>
            <a:pPr algn="just"/>
            <a:endParaRPr lang="es-ES" sz="1400" dirty="0">
              <a:latin typeface="+mn-lt"/>
            </a:endParaRPr>
          </a:p>
          <a:p>
            <a:pPr marL="171450" indent="-171450" algn="just">
              <a:buFontTx/>
              <a:buChar char="-"/>
            </a:pPr>
            <a:endParaRPr lang="es-ES" sz="1400" dirty="0">
              <a:latin typeface="+mn-lt"/>
            </a:endParaRPr>
          </a:p>
          <a:p>
            <a:pPr marL="171450" indent="-171450" algn="just">
              <a:buFontTx/>
              <a:buChar char="-"/>
            </a:pPr>
            <a:endParaRPr lang="es-ES" sz="1400" dirty="0">
              <a:latin typeface="+mn-lt"/>
            </a:endParaRPr>
          </a:p>
          <a:p>
            <a:pPr marL="171450" indent="-171450" algn="just">
              <a:buFontTx/>
              <a:buChar char="-"/>
            </a:pPr>
            <a:endParaRPr lang="es-ES" sz="1400" dirty="0">
              <a:latin typeface="+mn-lt"/>
            </a:endParaRPr>
          </a:p>
          <a:p>
            <a:pPr algn="just"/>
            <a:r>
              <a:rPr lang="es-ES" sz="1600" dirty="0">
                <a:latin typeface="+mn-lt"/>
              </a:rPr>
              <a:t>Los oficios adjuntos a la documentación deben traer firma autógrafa del Cónsul, ya que la firma digital no tiene validez una vez impreso el documento a menos que dicho oficio sea enviado por correo electrónico.</a:t>
            </a:r>
          </a:p>
          <a:p>
            <a:endParaRPr lang="en-US" sz="2000" dirty="0"/>
          </a:p>
        </p:txBody>
      </p:sp>
      <p:graphicFrame>
        <p:nvGraphicFramePr>
          <p:cNvPr id="4" name="Diagrama 3">
            <a:extLst>
              <a:ext uri="{FF2B5EF4-FFF2-40B4-BE49-F238E27FC236}">
                <a16:creationId xmlns:a16="http://schemas.microsoft.com/office/drawing/2014/main" id="{936A67D6-E92F-78A8-68B7-68883D0CA32B}"/>
              </a:ext>
            </a:extLst>
          </p:cNvPr>
          <p:cNvGraphicFramePr/>
          <p:nvPr/>
        </p:nvGraphicFramePr>
        <p:xfrm>
          <a:off x="2985223" y="2824223"/>
          <a:ext cx="6218504" cy="2048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36103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map of the world&#10;&#10;Description automatically generated">
            <a:extLst>
              <a:ext uri="{FF2B5EF4-FFF2-40B4-BE49-F238E27FC236}">
                <a16:creationId xmlns:a16="http://schemas.microsoft.com/office/drawing/2014/main" id="{24E927BE-A369-DCD2-FD25-AB7BED137430}"/>
              </a:ext>
            </a:extLst>
          </p:cNvPr>
          <p:cNvPicPr>
            <a:picLocks noChangeAspect="1"/>
          </p:cNvPicPr>
          <p:nvPr/>
        </p:nvPicPr>
        <p:blipFill>
          <a:blip r:embed="rId3"/>
          <a:stretch>
            <a:fillRect/>
          </a:stretch>
        </p:blipFill>
        <p:spPr>
          <a:xfrm>
            <a:off x="-3049" y="0"/>
            <a:ext cx="12192000" cy="7015553"/>
          </a:xfrm>
          <a:prstGeom prst="rect">
            <a:avLst/>
          </a:prstGeom>
        </p:spPr>
      </p:pic>
      <p:sp>
        <p:nvSpPr>
          <p:cNvPr id="4" name="Title 1">
            <a:extLst>
              <a:ext uri="{FF2B5EF4-FFF2-40B4-BE49-F238E27FC236}">
                <a16:creationId xmlns:a16="http://schemas.microsoft.com/office/drawing/2014/main" id="{70627648-F45F-A91E-67EF-96D7EE6DE624}"/>
              </a:ext>
            </a:extLst>
          </p:cNvPr>
          <p:cNvSpPr>
            <a:spLocks noGrp="1"/>
          </p:cNvSpPr>
          <p:nvPr>
            <p:ph type="title"/>
          </p:nvPr>
        </p:nvSpPr>
        <p:spPr>
          <a:xfrm>
            <a:off x="1847377" y="-34723"/>
            <a:ext cx="8494196" cy="1047927"/>
          </a:xfrm>
        </p:spPr>
        <p:txBody>
          <a:bodyPr anchor="b">
            <a:normAutofit/>
          </a:bodyPr>
          <a:lstStyle/>
          <a:p>
            <a:pPr algn="ctr"/>
            <a:r>
              <a:rPr lang="es-CR" sz="3600" b="1" dirty="0">
                <a:solidFill>
                  <a:schemeClr val="accent1">
                    <a:lumMod val="75000"/>
                  </a:schemeClr>
                </a:solidFill>
                <a:effectLst>
                  <a:outerShdw blurRad="38100" dist="38100" dir="2700000" algn="tl">
                    <a:srgbClr val="000000">
                      <a:alpha val="43137"/>
                    </a:srgbClr>
                  </a:outerShdw>
                </a:effectLst>
                <a:latin typeface="+mn-lt"/>
              </a:rPr>
              <a:t>INFORMACIÓN IMPORTANTE</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5">
            <a:extLst>
              <a:ext uri="{FF2B5EF4-FFF2-40B4-BE49-F238E27FC236}">
                <a16:creationId xmlns:a16="http://schemas.microsoft.com/office/drawing/2014/main" id="{29F87406-4329-0C40-7EC2-C98768524DA0}"/>
              </a:ext>
            </a:extLst>
          </p:cNvPr>
          <p:cNvSpPr txBox="1">
            <a:spLocks/>
          </p:cNvSpPr>
          <p:nvPr/>
        </p:nvSpPr>
        <p:spPr>
          <a:xfrm>
            <a:off x="837063" y="1569794"/>
            <a:ext cx="10654352" cy="49557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s-CR" sz="1600" dirty="0"/>
              <a:t>Ante cualquier duda o consulta referente a requisitos para el trámite de la solicitud de cédula u consultas civiles, es importante verificar la normativa aplicable, por medio de las Páginas Web:</a:t>
            </a:r>
          </a:p>
          <a:p>
            <a:pPr marL="0" indent="0">
              <a:buFont typeface="Arial" panose="020B0604020202020204" pitchFamily="34" charset="0"/>
              <a:buNone/>
            </a:pPr>
            <a:endParaRPr lang="es-CR" sz="1600" u="sng" dirty="0"/>
          </a:p>
          <a:p>
            <a:pPr marL="0" indent="0">
              <a:buFont typeface="Arial" panose="020B0604020202020204" pitchFamily="34" charset="0"/>
              <a:buNone/>
            </a:pPr>
            <a:endParaRPr lang="es-CR" sz="1600" u="sng" dirty="0"/>
          </a:p>
          <a:p>
            <a:pPr marL="0" indent="0">
              <a:buFont typeface="Arial" panose="020B0604020202020204" pitchFamily="34" charset="0"/>
              <a:buNone/>
            </a:pPr>
            <a:endParaRPr lang="es-CR" sz="1600" u="sng" dirty="0"/>
          </a:p>
          <a:p>
            <a:pPr marL="0" lvl="1" indent="0">
              <a:buFont typeface="Arial" panose="020B0604020202020204" pitchFamily="34" charset="0"/>
              <a:buNone/>
            </a:pPr>
            <a:endParaRPr lang="es-CR" sz="1600" dirty="0"/>
          </a:p>
          <a:p>
            <a:pPr marL="0" lvl="1" indent="0">
              <a:buFont typeface="Arial" panose="020B0604020202020204" pitchFamily="34" charset="0"/>
              <a:buNone/>
            </a:pPr>
            <a:r>
              <a:rPr lang="es-CR" sz="1600" dirty="0"/>
              <a:t>Para consultas o dudas pueden comunicarse al área de Gestión Consular con: </a:t>
            </a:r>
          </a:p>
          <a:p>
            <a:pPr marL="0" indent="0" algn="ctr">
              <a:buFont typeface="Arial" panose="020B0604020202020204" pitchFamily="34" charset="0"/>
              <a:buNone/>
            </a:pPr>
            <a:r>
              <a:rPr lang="es-MX" sz="1600" b="1" dirty="0"/>
              <a:t>					</a:t>
            </a:r>
          </a:p>
          <a:p>
            <a:pPr marL="0" indent="0" algn="ctr">
              <a:buFont typeface="Arial" panose="020B0604020202020204" pitchFamily="34" charset="0"/>
              <a:buNone/>
            </a:pPr>
            <a:r>
              <a:rPr lang="es-MX" sz="1600" b="1" dirty="0"/>
              <a:t>						</a:t>
            </a:r>
            <a:r>
              <a:rPr lang="es-MX" sz="2000" b="1" dirty="0"/>
              <a:t>Licda. Ana Lucía Andrade Vargas </a:t>
            </a:r>
            <a:endParaRPr lang="es-MX" sz="1600" b="1" dirty="0"/>
          </a:p>
          <a:p>
            <a:pPr marL="0" indent="0" algn="ctr">
              <a:buFont typeface="Arial" panose="020B0604020202020204" pitchFamily="34" charset="0"/>
              <a:buNone/>
            </a:pPr>
            <a:r>
              <a:rPr lang="es-MX" sz="1600" dirty="0"/>
              <a:t>						Encargada de la Gestión Consular</a:t>
            </a:r>
          </a:p>
          <a:p>
            <a:pPr marL="0" indent="0">
              <a:buFont typeface="Arial" panose="020B0604020202020204" pitchFamily="34" charset="0"/>
              <a:buNone/>
            </a:pPr>
            <a:r>
              <a:rPr lang="es-CR" sz="1600" dirty="0"/>
              <a:t>			                                                                                 </a:t>
            </a:r>
            <a:r>
              <a:rPr lang="es-CR" sz="1600" dirty="0">
                <a:hlinkClick r:id="rId4"/>
              </a:rPr>
              <a:t>consuladosdel@tse.go.cr</a:t>
            </a:r>
            <a:r>
              <a:rPr lang="es-CR" sz="1600" dirty="0"/>
              <a:t> / </a:t>
            </a:r>
            <a:r>
              <a:rPr lang="es-CR" sz="1600" dirty="0">
                <a:hlinkClick r:id="rId5"/>
              </a:rPr>
              <a:t>aandrade@tse.go.cr</a:t>
            </a:r>
            <a:r>
              <a:rPr lang="es-CR" sz="1600" dirty="0"/>
              <a:t> </a:t>
            </a:r>
          </a:p>
          <a:p>
            <a:pPr marL="0" indent="0" algn="ctr">
              <a:buFont typeface="Arial" panose="020B0604020202020204" pitchFamily="34" charset="0"/>
              <a:buNone/>
            </a:pPr>
            <a:r>
              <a:rPr lang="es-CR" sz="1600" dirty="0"/>
              <a:t>						Teléfono: +506 2287-5460</a:t>
            </a:r>
          </a:p>
          <a:p>
            <a:pPr marL="0" indent="0" algn="ctr">
              <a:buFont typeface="Arial" panose="020B0604020202020204" pitchFamily="34" charset="0"/>
              <a:buNone/>
            </a:pPr>
            <a:r>
              <a:rPr lang="es-CR" sz="1600" dirty="0"/>
              <a:t>						Personal: +506 7012-4446</a:t>
            </a:r>
            <a:endParaRPr lang="en-US" sz="1600" dirty="0"/>
          </a:p>
        </p:txBody>
      </p:sp>
      <p:sp>
        <p:nvSpPr>
          <p:cNvPr id="5" name="Content Placeholder 25">
            <a:extLst>
              <a:ext uri="{FF2B5EF4-FFF2-40B4-BE49-F238E27FC236}">
                <a16:creationId xmlns:a16="http://schemas.microsoft.com/office/drawing/2014/main" id="{A46C0094-027F-6458-E1C0-576376BABA81}"/>
              </a:ext>
            </a:extLst>
          </p:cNvPr>
          <p:cNvSpPr txBox="1">
            <a:spLocks/>
          </p:cNvSpPr>
          <p:nvPr/>
        </p:nvSpPr>
        <p:spPr>
          <a:xfrm>
            <a:off x="6951579" y="2395188"/>
            <a:ext cx="4717257" cy="7864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s-MX" sz="1600" dirty="0">
                <a:hlinkClick r:id="rId6"/>
              </a:rPr>
              <a:t>https://www.tse.go.cr/</a:t>
            </a:r>
            <a:r>
              <a:rPr lang="es-MX" sz="1600" dirty="0"/>
              <a:t> </a:t>
            </a:r>
            <a:endParaRPr lang="es-CR" sz="1600" dirty="0"/>
          </a:p>
          <a:p>
            <a:pPr marL="0" indent="0">
              <a:lnSpc>
                <a:spcPct val="120000"/>
              </a:lnSpc>
              <a:buFont typeface="Arial" panose="020B0604020202020204" pitchFamily="34" charset="0"/>
              <a:buNone/>
            </a:pPr>
            <a:r>
              <a:rPr lang="es-MX" sz="1600" dirty="0">
                <a:hlinkClick r:id="rId6"/>
              </a:rPr>
              <a:t>https://www.tse.go.cr/infoconsuladostse/</a:t>
            </a:r>
            <a:r>
              <a:rPr lang="es-MX" sz="1600" dirty="0"/>
              <a:t> </a:t>
            </a:r>
            <a:endParaRPr lang="es-CR" sz="1600" dirty="0"/>
          </a:p>
        </p:txBody>
      </p:sp>
    </p:spTree>
    <p:extLst>
      <p:ext uri="{BB962C8B-B14F-4D97-AF65-F5344CB8AC3E}">
        <p14:creationId xmlns:p14="http://schemas.microsoft.com/office/powerpoint/2010/main" val="34962528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3066718" y="1347272"/>
            <a:ext cx="6058563" cy="2081728"/>
          </a:xfrm>
        </p:spPr>
        <p:txBody>
          <a:bodyPr>
            <a:normAutofit/>
          </a:bodyPr>
          <a:lstStyle/>
          <a:p>
            <a:r>
              <a:rPr lang="es-CR" sz="4800" b="1" dirty="0">
                <a:solidFill>
                  <a:schemeClr val="accent1">
                    <a:lumMod val="75000"/>
                  </a:schemeClr>
                </a:solidFill>
                <a:effectLst>
                  <a:outerShdw blurRad="38100" dist="38100" dir="2700000" algn="tl">
                    <a:srgbClr val="000000">
                      <a:alpha val="43137"/>
                    </a:srgbClr>
                  </a:outerShdw>
                </a:effectLst>
                <a:latin typeface="+mn-lt"/>
              </a:rPr>
              <a:t>SECCIÓN DE ANÁLISIS</a:t>
            </a:r>
            <a:endParaRPr lang="en-CR" sz="4800" dirty="0">
              <a:effectLst>
                <a:outerShdw blurRad="38100" dist="38100" dir="2700000" algn="tl">
                  <a:srgbClr val="000000">
                    <a:alpha val="43137"/>
                  </a:srgbClr>
                </a:outerShdw>
              </a:effectLst>
              <a:latin typeface="+mn-lt"/>
            </a:endParaRPr>
          </a:p>
        </p:txBody>
      </p:sp>
      <p:sp>
        <p:nvSpPr>
          <p:cNvPr id="9" name="Subtitle 8">
            <a:extLst>
              <a:ext uri="{FF2B5EF4-FFF2-40B4-BE49-F238E27FC236}">
                <a16:creationId xmlns:a16="http://schemas.microsoft.com/office/drawing/2014/main" id="{3256DE96-DF6D-34C6-D55E-A24E1D49C766}"/>
              </a:ext>
            </a:extLst>
          </p:cNvPr>
          <p:cNvSpPr>
            <a:spLocks noGrp="1"/>
          </p:cNvSpPr>
          <p:nvPr>
            <p:ph type="subTitle" idx="1"/>
          </p:nvPr>
        </p:nvSpPr>
        <p:spPr>
          <a:xfrm>
            <a:off x="504284" y="5725759"/>
            <a:ext cx="6405374" cy="1132241"/>
          </a:xfrm>
        </p:spPr>
        <p:txBody>
          <a:bodyPr/>
          <a:lstStyle/>
          <a:p>
            <a:pPr algn="l"/>
            <a:r>
              <a:rPr lang="es-CR" sz="1700" b="1" dirty="0">
                <a:effectLst>
                  <a:outerShdw blurRad="38100" dist="38100" dir="2700000" algn="tl">
                    <a:srgbClr val="000000">
                      <a:alpha val="43137"/>
                    </a:srgbClr>
                  </a:outerShdw>
                </a:effectLst>
              </a:rPr>
              <a:t>Facilitador:</a:t>
            </a:r>
          </a:p>
          <a:p>
            <a:pPr algn="l"/>
            <a:r>
              <a:rPr lang="es-CR" sz="1700" dirty="0"/>
              <a:t>                          Lic. Alexander Porras Guerrero</a:t>
            </a:r>
          </a:p>
          <a:p>
            <a:endParaRPr lang="en-CR" dirty="0"/>
          </a:p>
        </p:txBody>
      </p:sp>
    </p:spTree>
    <p:extLst>
      <p:ext uri="{BB962C8B-B14F-4D97-AF65-F5344CB8AC3E}">
        <p14:creationId xmlns:p14="http://schemas.microsoft.com/office/powerpoint/2010/main" val="711678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SOLICITUDES QUE INGRESAN A LA </a:t>
            </a:r>
            <a:br>
              <a:rPr lang="es-CR" sz="4000" b="1" dirty="0">
                <a:solidFill>
                  <a:schemeClr val="accent1">
                    <a:lumMod val="75000"/>
                  </a:schemeClr>
                </a:solidFill>
                <a:effectLst>
                  <a:outerShdw blurRad="38100" dist="38100" dir="2700000" algn="tl">
                    <a:srgbClr val="000000">
                      <a:alpha val="43137"/>
                    </a:srgbClr>
                  </a:outerShdw>
                </a:effectLst>
                <a:latin typeface="+mn-lt"/>
              </a:rPr>
            </a:br>
            <a:r>
              <a:rPr lang="es-CR" sz="4000" b="1" dirty="0">
                <a:solidFill>
                  <a:schemeClr val="accent1">
                    <a:lumMod val="75000"/>
                  </a:schemeClr>
                </a:solidFill>
                <a:effectLst>
                  <a:outerShdw blurRad="38100" dist="38100" dir="2700000" algn="tl">
                    <a:srgbClr val="000000">
                      <a:alpha val="43137"/>
                    </a:srgbClr>
                  </a:outerShdw>
                </a:effectLst>
                <a:latin typeface="+mn-lt"/>
              </a:rPr>
              <a:t>SECCIÓN DE ANÁLISIS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algn="just">
              <a:buFont typeface="Arial" panose="020B0604020202020204" pitchFamily="34" charset="0"/>
              <a:buChar char="•"/>
            </a:pPr>
            <a:r>
              <a:rPr lang="es-ES" sz="1700" dirty="0"/>
              <a:t>Son aquellas que presentan alguna condición especial que no permite su aprobación automática, entre otras las que provienen de los Consulados, trámites de primera vez, naturalizados y las que se tramitan fuera de línea y que requieren verificar el cumplimiento de los requisitos que exige la normativa, cumpliendo con un procedimiento interno.</a:t>
            </a:r>
          </a:p>
          <a:p>
            <a:pPr algn="just">
              <a:buFont typeface="Arial" panose="020B0604020202020204" pitchFamily="34" charset="0"/>
              <a:buChar char="•"/>
            </a:pPr>
            <a:endParaRPr lang="es-ES" sz="1700" dirty="0"/>
          </a:p>
          <a:p>
            <a:pPr algn="just"/>
            <a:endParaRPr lang="en-US" sz="2000" dirty="0"/>
          </a:p>
        </p:txBody>
      </p:sp>
      <p:pic>
        <p:nvPicPr>
          <p:cNvPr id="3" name="Imagen 2">
            <a:extLst>
              <a:ext uri="{FF2B5EF4-FFF2-40B4-BE49-F238E27FC236}">
                <a16:creationId xmlns:a16="http://schemas.microsoft.com/office/drawing/2014/main" id="{DABE0B82-9405-47EC-C5D0-54F2C0B1B7F4}"/>
              </a:ext>
            </a:extLst>
          </p:cNvPr>
          <p:cNvPicPr>
            <a:picLocks noChangeAspect="1"/>
          </p:cNvPicPr>
          <p:nvPr/>
        </p:nvPicPr>
        <p:blipFill>
          <a:blip r:embed="rId3"/>
          <a:stretch>
            <a:fillRect/>
          </a:stretch>
        </p:blipFill>
        <p:spPr>
          <a:xfrm>
            <a:off x="3389942" y="3645656"/>
            <a:ext cx="5163760" cy="207282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493716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009946" y="369697"/>
            <a:ext cx="8494196" cy="1229447"/>
          </a:xfrm>
        </p:spPr>
        <p:txBody>
          <a:bodyPr anchor="b">
            <a:normAutofit fontScale="90000"/>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ARTÍCULO 75 </a:t>
            </a:r>
            <a:br>
              <a:rPr lang="es-ES" sz="4000" b="1" dirty="0">
                <a:solidFill>
                  <a:schemeClr val="accent1">
                    <a:lumMod val="75000"/>
                  </a:schemeClr>
                </a:solidFill>
                <a:effectLst>
                  <a:outerShdw blurRad="38100" dist="38100" dir="2700000" algn="tl">
                    <a:srgbClr val="000000">
                      <a:alpha val="43137"/>
                    </a:srgbClr>
                  </a:outerShdw>
                </a:effectLst>
                <a:latin typeface="+mn-lt"/>
              </a:rPr>
            </a:br>
            <a:r>
              <a:rPr lang="es-ES" sz="4000" b="1" dirty="0">
                <a:solidFill>
                  <a:schemeClr val="accent1">
                    <a:lumMod val="75000"/>
                  </a:schemeClr>
                </a:solidFill>
                <a:effectLst>
                  <a:outerShdw blurRad="38100" dist="38100" dir="2700000" algn="tl">
                    <a:srgbClr val="000000">
                      <a:alpha val="43137"/>
                    </a:srgbClr>
                  </a:outerShdw>
                </a:effectLst>
                <a:latin typeface="+mn-lt"/>
              </a:rPr>
              <a:t>LEY ORGÁNICA DEL TSE</a:t>
            </a:r>
            <a:br>
              <a:rPr lang="es-ES" sz="4000" b="1" dirty="0">
                <a:solidFill>
                  <a:schemeClr val="accent1">
                    <a:lumMod val="75000"/>
                  </a:schemeClr>
                </a:solidFill>
                <a:effectLst>
                  <a:outerShdw blurRad="38100" dist="38100" dir="2700000" algn="tl">
                    <a:srgbClr val="000000">
                      <a:alpha val="43137"/>
                    </a:srgbClr>
                  </a:outerShdw>
                </a:effectLst>
                <a:latin typeface="+mn-lt"/>
              </a:rPr>
            </a:br>
            <a:r>
              <a:rPr lang="es-CR" sz="2000" b="1" u="sng" dirty="0"/>
              <a:t>Todos los casos deben cumplir con este artículo</a:t>
            </a:r>
            <a:endParaRPr lang="en-CR" sz="4000" b="1" dirty="0">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fontScale="85000" lnSpcReduction="20000"/>
          </a:bodyPr>
          <a:lstStyle/>
          <a:p>
            <a:pPr marL="0" indent="0" algn="just">
              <a:lnSpc>
                <a:spcPct val="120000"/>
              </a:lnSpc>
              <a:spcBef>
                <a:spcPts val="0"/>
              </a:spcBef>
              <a:buNone/>
            </a:pPr>
            <a:r>
              <a:rPr lang="es-CR" sz="2000" b="1" dirty="0">
                <a:solidFill>
                  <a:schemeClr val="accent4">
                    <a:lumMod val="50000"/>
                  </a:schemeClr>
                </a:solidFill>
              </a:rPr>
              <a:t>a)</a:t>
            </a:r>
            <a:r>
              <a:rPr lang="es-CR" sz="2000" dirty="0"/>
              <a:t> La identidad de quien solicite cédula por primera vez deberá ser corroborada por sus padres, abuelos, hermanos o por dos testigos, identificados con su cédula de identidad, quienes deberán ser apercibidos de que, en caso de falsedad de identificación, incurrirán en el delito de falsificación de documento público, tipificado en el artículo 357 del Código Penal. </a:t>
            </a:r>
          </a:p>
          <a:p>
            <a:pPr marL="0" indent="0" algn="just">
              <a:lnSpc>
                <a:spcPct val="120000"/>
              </a:lnSpc>
              <a:spcBef>
                <a:spcPts val="0"/>
              </a:spcBef>
              <a:buNone/>
            </a:pPr>
            <a:r>
              <a:rPr lang="es-CR" sz="2000" dirty="0"/>
              <a:t>Si la persona que pide cédula de identidad no estuviere inscrita en las listas electorales, el Registro incluirá de oficio su nombre en el domicilio que indique la solicitud. </a:t>
            </a:r>
          </a:p>
          <a:p>
            <a:pPr marL="0" indent="0" algn="just">
              <a:lnSpc>
                <a:spcPct val="120000"/>
              </a:lnSpc>
              <a:spcBef>
                <a:spcPts val="0"/>
              </a:spcBef>
              <a:buNone/>
            </a:pPr>
            <a:r>
              <a:rPr lang="es-CR" sz="2000" dirty="0"/>
              <a:t> </a:t>
            </a:r>
          </a:p>
          <a:p>
            <a:pPr marL="0" indent="0" algn="just">
              <a:lnSpc>
                <a:spcPct val="120000"/>
              </a:lnSpc>
              <a:spcBef>
                <a:spcPts val="0"/>
              </a:spcBef>
              <a:buNone/>
            </a:pPr>
            <a:r>
              <a:rPr lang="es-CR" sz="2000" b="1" dirty="0">
                <a:solidFill>
                  <a:schemeClr val="accent4">
                    <a:lumMod val="50000"/>
                  </a:schemeClr>
                </a:solidFill>
              </a:rPr>
              <a:t>b)</a:t>
            </a:r>
            <a:r>
              <a:rPr lang="es-CR" sz="2000" dirty="0"/>
              <a:t> La cédula de identidad deberá solicitarse personalmente, en los formularios o por los medios que disponga el Tribunal Supremo de Elecciones. La solicitud será firmada por el interesado quien, además, deberá imprimir la huella dactilar por lo menos de un dedo de cualquiera de sus manos, salvo imposibilidad física absoluta que se hará constar. </a:t>
            </a:r>
          </a:p>
          <a:p>
            <a:pPr marL="0" indent="0" algn="just">
              <a:lnSpc>
                <a:spcPct val="120000"/>
              </a:lnSpc>
              <a:spcBef>
                <a:spcPts val="0"/>
              </a:spcBef>
              <a:buNone/>
            </a:pPr>
            <a:r>
              <a:rPr lang="es-CR" sz="2000" dirty="0"/>
              <a:t>La firma no requerirá autenticación si el solicitante se identificare con su cédula de identidad anterior, aunque esté caduca; tampoco si el funcionario encargado de recibir la solicitud pudiere verificar la identidad con datos o información del Registro Civil. En caso contrario, la firma deberá ser autenticada con la firma y sello de un abogado o de un funcionario público autorizado por el Tribunal. </a:t>
            </a:r>
          </a:p>
          <a:p>
            <a:endParaRPr lang="en-US" sz="2000" dirty="0"/>
          </a:p>
        </p:txBody>
      </p:sp>
    </p:spTree>
    <p:extLst>
      <p:ext uri="{BB962C8B-B14F-4D97-AF65-F5344CB8AC3E}">
        <p14:creationId xmlns:p14="http://schemas.microsoft.com/office/powerpoint/2010/main" val="10449671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742265"/>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DATOS QUE SE ANALIZAN </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6096" y="1505853"/>
            <a:ext cx="10799806" cy="4709752"/>
          </a:xfrm>
        </p:spPr>
        <p:txBody>
          <a:bodyPr>
            <a:normAutofit fontScale="85000" lnSpcReduction="20000"/>
          </a:bodyPr>
          <a:lstStyle/>
          <a:p>
            <a:pPr>
              <a:spcBef>
                <a:spcPts val="0"/>
              </a:spcBef>
            </a:pPr>
            <a:r>
              <a:rPr lang="es-ES" sz="1800" b="1" dirty="0"/>
              <a:t>Datos demográficos:</a:t>
            </a:r>
          </a:p>
          <a:p>
            <a:pPr marL="2286000" lvl="5" indent="0" algn="just">
              <a:spcBef>
                <a:spcPts val="0"/>
              </a:spcBef>
              <a:buNone/>
            </a:pPr>
            <a:r>
              <a:rPr lang="es-ES" dirty="0"/>
              <a:t>- Número de cédula</a:t>
            </a:r>
          </a:p>
          <a:p>
            <a:pPr marL="2286000" lvl="5" indent="0" algn="just">
              <a:spcBef>
                <a:spcPts val="0"/>
              </a:spcBef>
              <a:buNone/>
            </a:pPr>
            <a:r>
              <a:rPr lang="es-ES" dirty="0"/>
              <a:t>- Nombre completo</a:t>
            </a:r>
          </a:p>
          <a:p>
            <a:pPr marL="2286000" lvl="5" indent="0" algn="just">
              <a:spcBef>
                <a:spcPts val="0"/>
              </a:spcBef>
              <a:buNone/>
            </a:pPr>
            <a:r>
              <a:rPr lang="es-ES" dirty="0"/>
              <a:t>- Datos del padrón</a:t>
            </a:r>
          </a:p>
          <a:p>
            <a:pPr marL="2286000" lvl="5" indent="0" algn="just">
              <a:spcBef>
                <a:spcPts val="0"/>
              </a:spcBef>
              <a:buNone/>
            </a:pPr>
            <a:r>
              <a:rPr lang="es-ES" dirty="0"/>
              <a:t>- Datos de solicitud</a:t>
            </a:r>
          </a:p>
          <a:p>
            <a:pPr marL="2286000" lvl="5" indent="0" algn="just">
              <a:spcBef>
                <a:spcPts val="0"/>
              </a:spcBef>
              <a:buNone/>
            </a:pPr>
            <a:r>
              <a:rPr lang="es-ES" dirty="0"/>
              <a:t>- Conocido como</a:t>
            </a:r>
          </a:p>
          <a:p>
            <a:pPr marL="2286000" lvl="5" indent="0" algn="just">
              <a:spcBef>
                <a:spcPts val="0"/>
              </a:spcBef>
              <a:buNone/>
            </a:pPr>
            <a:r>
              <a:rPr lang="es-ES" dirty="0"/>
              <a:t>- Fecha de nacimiento</a:t>
            </a:r>
          </a:p>
          <a:p>
            <a:pPr marL="2286000" lvl="5" indent="0" algn="just">
              <a:spcBef>
                <a:spcPts val="0"/>
              </a:spcBef>
              <a:buNone/>
            </a:pPr>
            <a:r>
              <a:rPr lang="es-ES" dirty="0"/>
              <a:t>- Lugar de nacimiento</a:t>
            </a:r>
          </a:p>
          <a:p>
            <a:pPr marL="2286000" lvl="5" indent="0" algn="just">
              <a:spcBef>
                <a:spcPts val="0"/>
              </a:spcBef>
              <a:buNone/>
            </a:pPr>
            <a:r>
              <a:rPr lang="es-ES" dirty="0"/>
              <a:t>- Sexo</a:t>
            </a:r>
          </a:p>
          <a:p>
            <a:pPr marL="2286000" lvl="5" indent="0" algn="just">
              <a:spcBef>
                <a:spcPts val="0"/>
              </a:spcBef>
              <a:buNone/>
            </a:pPr>
            <a:r>
              <a:rPr lang="es-ES" dirty="0"/>
              <a:t>- Datos del padre</a:t>
            </a:r>
          </a:p>
          <a:p>
            <a:pPr marL="2286000" lvl="5" indent="0" algn="just">
              <a:spcBef>
                <a:spcPts val="0"/>
              </a:spcBef>
              <a:buNone/>
            </a:pPr>
            <a:r>
              <a:rPr lang="es-ES" dirty="0"/>
              <a:t>- Datos de madre</a:t>
            </a:r>
          </a:p>
          <a:p>
            <a:pPr marL="2286000" lvl="5" indent="0" algn="just">
              <a:spcBef>
                <a:spcPts val="0"/>
              </a:spcBef>
              <a:buNone/>
            </a:pPr>
            <a:r>
              <a:rPr lang="es-ES" dirty="0"/>
              <a:t>- Retiro de carta </a:t>
            </a:r>
          </a:p>
          <a:p>
            <a:pPr algn="just">
              <a:spcBef>
                <a:spcPts val="0"/>
              </a:spcBef>
            </a:pPr>
            <a:endParaRPr lang="es-ES" sz="1800" dirty="0"/>
          </a:p>
          <a:p>
            <a:pPr algn="just">
              <a:spcBef>
                <a:spcPts val="0"/>
              </a:spcBef>
            </a:pPr>
            <a:r>
              <a:rPr lang="es-ES" sz="1800" b="1" dirty="0"/>
              <a:t>Solicitudes en proceso: </a:t>
            </a:r>
            <a:r>
              <a:rPr lang="es-ES" sz="1800" dirty="0"/>
              <a:t>Si tiene otra solicitud en tránsito</a:t>
            </a:r>
          </a:p>
          <a:p>
            <a:pPr algn="just">
              <a:spcBef>
                <a:spcPts val="0"/>
              </a:spcBef>
            </a:pPr>
            <a:endParaRPr lang="es-ES" sz="1800" b="1" dirty="0"/>
          </a:p>
          <a:p>
            <a:pPr algn="just">
              <a:spcBef>
                <a:spcPts val="0"/>
              </a:spcBef>
            </a:pPr>
            <a:r>
              <a:rPr lang="es-ES" sz="1800" b="1" dirty="0"/>
              <a:t>Domicilio Electoral: </a:t>
            </a:r>
          </a:p>
          <a:p>
            <a:pPr marL="457200" lvl="1" indent="0" algn="just">
              <a:spcBef>
                <a:spcPts val="0"/>
              </a:spcBef>
              <a:buNone/>
            </a:pPr>
            <a:r>
              <a:rPr lang="es-ES" sz="1800" dirty="0"/>
              <a:t>		        - Dirección </a:t>
            </a:r>
          </a:p>
          <a:p>
            <a:pPr marL="457200" lvl="1" indent="0" algn="just">
              <a:spcBef>
                <a:spcPts val="0"/>
              </a:spcBef>
              <a:buNone/>
            </a:pPr>
            <a:r>
              <a:rPr lang="es-ES" sz="1800" dirty="0"/>
              <a:t>		        - Provincia </a:t>
            </a:r>
          </a:p>
          <a:p>
            <a:pPr marL="457200" lvl="1" indent="0" algn="just">
              <a:spcBef>
                <a:spcPts val="0"/>
              </a:spcBef>
              <a:buNone/>
            </a:pPr>
            <a:r>
              <a:rPr lang="es-ES" sz="1800" dirty="0"/>
              <a:t>		        - Distrito Administrativo </a:t>
            </a:r>
          </a:p>
          <a:p>
            <a:pPr marL="457200" lvl="1" indent="0" algn="just">
              <a:spcBef>
                <a:spcPts val="0"/>
              </a:spcBef>
              <a:buNone/>
            </a:pPr>
            <a:r>
              <a:rPr lang="es-ES" sz="1800" dirty="0"/>
              <a:t>		        - Distrito electoral</a:t>
            </a:r>
          </a:p>
          <a:p>
            <a:pPr marL="457200" lvl="1" indent="0" algn="just">
              <a:spcBef>
                <a:spcPts val="0"/>
              </a:spcBef>
              <a:buNone/>
            </a:pPr>
            <a:r>
              <a:rPr lang="es-ES" sz="1800" dirty="0"/>
              <a:t>		        - Poblado</a:t>
            </a:r>
          </a:p>
          <a:p>
            <a:pPr marL="457200" lvl="1" indent="0" algn="just">
              <a:spcBef>
                <a:spcPts val="0"/>
              </a:spcBef>
              <a:buNone/>
            </a:pPr>
            <a:r>
              <a:rPr lang="es-ES" sz="1800" dirty="0"/>
              <a:t>		        - Apartado postal</a:t>
            </a:r>
          </a:p>
          <a:p>
            <a:pPr marL="457200" lvl="1" indent="0" algn="just">
              <a:spcBef>
                <a:spcPts val="0"/>
              </a:spcBef>
              <a:buNone/>
            </a:pPr>
            <a:r>
              <a:rPr lang="es-ES" sz="1800" dirty="0"/>
              <a:t>		        - Teléfono</a:t>
            </a:r>
          </a:p>
          <a:p>
            <a:pPr marL="457200" lvl="1" indent="0" algn="just">
              <a:spcBef>
                <a:spcPts val="0"/>
              </a:spcBef>
              <a:buNone/>
            </a:pPr>
            <a:r>
              <a:rPr lang="es-ES" sz="1800" dirty="0"/>
              <a:t>		        - Correo electrónico</a:t>
            </a:r>
          </a:p>
          <a:p>
            <a:pPr algn="just">
              <a:spcBef>
                <a:spcPts val="0"/>
              </a:spcBef>
            </a:pPr>
            <a:endParaRPr lang="es-ES" sz="1800" dirty="0"/>
          </a:p>
          <a:p>
            <a:pPr algn="just">
              <a:spcBef>
                <a:spcPts val="0"/>
              </a:spcBef>
            </a:pPr>
            <a:r>
              <a:rPr lang="es-ES" sz="1800" b="1" dirty="0"/>
              <a:t>Foto y firma: </a:t>
            </a:r>
            <a:r>
              <a:rPr lang="es-ES" sz="1800" dirty="0"/>
              <a:t>Reciente y diferente a solicitud anterior</a:t>
            </a:r>
          </a:p>
          <a:p>
            <a:pPr algn="just">
              <a:spcBef>
                <a:spcPts val="0"/>
              </a:spcBef>
            </a:pPr>
            <a:endParaRPr lang="es-ES" sz="1800" dirty="0"/>
          </a:p>
          <a:p>
            <a:pPr algn="just">
              <a:spcBef>
                <a:spcPts val="0"/>
              </a:spcBef>
            </a:pPr>
            <a:r>
              <a:rPr lang="es-ES" sz="1800" b="1" dirty="0"/>
              <a:t>Otros Datos: </a:t>
            </a:r>
            <a:r>
              <a:rPr lang="es-ES" sz="1800" dirty="0"/>
              <a:t>Firmas de testigos, documentación aportada y la solicitada al Archivo del Registro Civil. </a:t>
            </a:r>
            <a:endParaRPr lang="es-CR" sz="1800" dirty="0"/>
          </a:p>
          <a:p>
            <a:pPr algn="just"/>
            <a:endParaRPr lang="en-US" sz="2000" dirty="0"/>
          </a:p>
        </p:txBody>
      </p:sp>
    </p:spTree>
    <p:extLst>
      <p:ext uri="{BB962C8B-B14F-4D97-AF65-F5344CB8AC3E}">
        <p14:creationId xmlns:p14="http://schemas.microsoft.com/office/powerpoint/2010/main" val="32703374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47689"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ASPECTOS A CONSIDERAR EN LAS SOLICITUDES</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342900" marR="0" lvl="0" indent="-342900" algn="just"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s-ES" sz="1700" dirty="0"/>
              <a:t>Para agilizar el trámite es fundamental que, al capturar los datos en la solicitud de cédula, el funcionario consulte al gestionante si porta la cédula anterior a fin de que sea un insumo útil para llenar la solicitud.</a:t>
            </a:r>
          </a:p>
          <a:p>
            <a:pPr marL="0" marR="0" lvl="0" indent="0" algn="just" defTabSz="457200" rtl="0" eaLnBrk="1" fontAlgn="base" latinLnBrk="0" hangingPunct="1">
              <a:lnSpc>
                <a:spcPct val="100000"/>
              </a:lnSpc>
              <a:spcBef>
                <a:spcPct val="20000"/>
              </a:spcBef>
              <a:spcAft>
                <a:spcPct val="0"/>
              </a:spcAft>
              <a:buClrTx/>
              <a:buSzTx/>
              <a:buNone/>
              <a:tabLst/>
              <a:defRPr/>
            </a:pPr>
            <a:endParaRPr lang="es-ES" sz="1700" dirty="0"/>
          </a:p>
          <a:p>
            <a:pPr marL="342900" marR="0" lvl="0" indent="-342900" algn="just"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s-ES" sz="1700" dirty="0"/>
              <a:t>Verificar si la persona tiene cédula pendiente de entrega en el Consulado para evitar doble tramitación.</a:t>
            </a:r>
            <a:endParaRPr lang="es-CR" sz="1700" dirty="0"/>
          </a:p>
        </p:txBody>
      </p:sp>
    </p:spTree>
    <p:extLst>
      <p:ext uri="{BB962C8B-B14F-4D97-AF65-F5344CB8AC3E}">
        <p14:creationId xmlns:p14="http://schemas.microsoft.com/office/powerpoint/2010/main" val="29907085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635687" y="460457"/>
            <a:ext cx="8868455" cy="1047927"/>
          </a:xfrm>
        </p:spPr>
        <p:txBody>
          <a:bodyPr anchor="b">
            <a:no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ASPECTOS IMPORTANTES AL LLENAR LAS SOLICITUDES</a:t>
            </a:r>
            <a:endParaRPr lang="en-CR" sz="4000" b="1" dirty="0">
              <a:solidFill>
                <a:schemeClr val="accent1">
                  <a:lumMod val="75000"/>
                </a:schemeClr>
              </a:solidFill>
              <a:effectLst>
                <a:outerShdw blurRad="38100" dist="38100" dir="2700000" algn="tl">
                  <a:srgbClr val="000000">
                    <a:alpha val="43137"/>
                  </a:srgbClr>
                </a:outerShdw>
              </a:effectLst>
              <a:latin typeface="+mn-lt"/>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lnSpcReduction="10000"/>
          </a:bodyPr>
          <a:lstStyle/>
          <a:p>
            <a:pPr algn="just">
              <a:lnSpc>
                <a:spcPct val="100000"/>
              </a:lnSpc>
              <a:spcBef>
                <a:spcPts val="0"/>
              </a:spcBef>
            </a:pPr>
            <a:r>
              <a:rPr lang="es-ES" sz="1700" dirty="0"/>
              <a:t>Seguir los lineamientos establecidos en lo referente a la configuración del nombre, art. 49 y 50 del Código Civil.</a:t>
            </a:r>
          </a:p>
          <a:p>
            <a:pPr algn="just">
              <a:lnSpc>
                <a:spcPct val="100000"/>
              </a:lnSpc>
              <a:spcBef>
                <a:spcPts val="0"/>
              </a:spcBef>
            </a:pPr>
            <a:endParaRPr lang="es-ES" sz="1700" dirty="0"/>
          </a:p>
          <a:p>
            <a:pPr algn="just">
              <a:lnSpc>
                <a:spcPct val="100000"/>
              </a:lnSpc>
              <a:spcBef>
                <a:spcPts val="0"/>
              </a:spcBef>
            </a:pPr>
            <a:r>
              <a:rPr lang="es-ES" sz="1700" dirty="0"/>
              <a:t>Aportar fotografías recientes  y  cada solicitud debe tener una fotografía diferente a las solicitudes anteriores.</a:t>
            </a:r>
          </a:p>
          <a:p>
            <a:pPr algn="just">
              <a:lnSpc>
                <a:spcPct val="100000"/>
              </a:lnSpc>
              <a:spcBef>
                <a:spcPts val="0"/>
              </a:spcBef>
            </a:pPr>
            <a:endParaRPr lang="es-ES" sz="1700" dirty="0"/>
          </a:p>
          <a:p>
            <a:pPr algn="just">
              <a:lnSpc>
                <a:spcPct val="100000"/>
              </a:lnSpc>
              <a:spcBef>
                <a:spcPts val="0"/>
              </a:spcBef>
            </a:pPr>
            <a:r>
              <a:rPr lang="es-ES" sz="1700" dirty="0"/>
              <a:t>Si es un trámite por primera vez y la persona interesada tiene 18 años y presenta la Tarjeta de Identidad de Menores es suficiente para gestionar el trámite de lo contrario debe de firmar como testigo, un familiar directo (Padres, abuelos o hermanos) y a falta de estos, dos testigos costarricenses.  Debe consignarse copia de los documentos de identidad de los testigos.</a:t>
            </a:r>
          </a:p>
          <a:p>
            <a:pPr algn="just">
              <a:lnSpc>
                <a:spcPct val="100000"/>
              </a:lnSpc>
              <a:spcBef>
                <a:spcPts val="0"/>
              </a:spcBef>
            </a:pPr>
            <a:endParaRPr lang="es-ES" sz="1700" dirty="0"/>
          </a:p>
          <a:p>
            <a:pPr algn="just">
              <a:lnSpc>
                <a:spcPct val="100000"/>
              </a:lnSpc>
              <a:spcBef>
                <a:spcPts val="0"/>
              </a:spcBef>
            </a:pPr>
            <a:r>
              <a:rPr lang="es-ES" sz="1700" dirty="0"/>
              <a:t>En caso de que el testigo familiar directo sea extranjero, se debe adjuntar al formulario la copia del documento de identidad válido, que esté vigente y en buen estado. Así lo hará saber la autoridad consular en la información que remita, además, de indicar que las copias se confrontaron con el original.</a:t>
            </a:r>
          </a:p>
          <a:p>
            <a:pPr algn="just">
              <a:lnSpc>
                <a:spcPct val="100000"/>
              </a:lnSpc>
              <a:spcBef>
                <a:spcPts val="0"/>
              </a:spcBef>
            </a:pPr>
            <a:endParaRPr lang="es-ES" sz="1700" dirty="0"/>
          </a:p>
          <a:p>
            <a:pPr algn="just">
              <a:lnSpc>
                <a:spcPct val="100000"/>
              </a:lnSpc>
              <a:spcBef>
                <a:spcPts val="0"/>
              </a:spcBef>
            </a:pPr>
            <a:r>
              <a:rPr lang="es-ES" sz="1700" dirty="0"/>
              <a:t>Si la persona interesada es mayor de 21 años, se tiene que indicar en la casilla de observaciones la razón del porqué, no había solicitado el documento antes y en este caso, el testigo deberá ser un familiar directo (padres, abuelos o hermanos).</a:t>
            </a:r>
          </a:p>
          <a:p>
            <a:pPr algn="just">
              <a:lnSpc>
                <a:spcPct val="100000"/>
              </a:lnSpc>
              <a:spcBef>
                <a:spcPts val="0"/>
              </a:spcBef>
            </a:pPr>
            <a:endParaRPr lang="es-ES" sz="1700" dirty="0"/>
          </a:p>
          <a:p>
            <a:pPr algn="just">
              <a:lnSpc>
                <a:spcPct val="100000"/>
              </a:lnSpc>
              <a:spcBef>
                <a:spcPts val="0"/>
              </a:spcBef>
            </a:pPr>
            <a:endParaRPr lang="es-ES" sz="1700" dirty="0"/>
          </a:p>
          <a:p>
            <a:pPr algn="just"/>
            <a:endParaRPr lang="es-ES" sz="1700" dirty="0"/>
          </a:p>
        </p:txBody>
      </p:sp>
    </p:spTree>
    <p:extLst>
      <p:ext uri="{BB962C8B-B14F-4D97-AF65-F5344CB8AC3E}">
        <p14:creationId xmlns:p14="http://schemas.microsoft.com/office/powerpoint/2010/main" val="473569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algn="just"/>
            <a:r>
              <a:rPr lang="es-ES" sz="1700" dirty="0"/>
              <a:t>Si la persona gestionante fuese conocida con nombres y apellidos diferentes podrá consignarlo de ser necesario. (Art. 90 inciso a) Ley Orgánica del TSE y RC)</a:t>
            </a:r>
          </a:p>
          <a:p>
            <a:pPr algn="just"/>
            <a:r>
              <a:rPr lang="es-ES" sz="1700" dirty="0"/>
              <a:t>El conocido como, puede ser cualquiera que la persona indique, debe tener un uso público, continuo y notorio, si es un nombre debe aportar al menos un apellido, si es un pseudónimo, no requiere agregar apellidos, pero así deberá indicarse.</a:t>
            </a:r>
          </a:p>
          <a:p>
            <a:pPr algn="just"/>
            <a:r>
              <a:rPr lang="es-ES" sz="1700" dirty="0"/>
              <a:t>Si el conocido como es por  título,  como los religiosos y nobiliarios, debe aportar prueba documental idónea. </a:t>
            </a:r>
          </a:p>
          <a:p>
            <a:pPr algn="just"/>
            <a:r>
              <a:rPr lang="es-ES" sz="1700" dirty="0"/>
              <a:t>El “conocido como”,  no puede cambiarse constantemente, debido a que adquiere la importancia del nombre. Para cambiar el “conocido como” debe demostrarse la necesidad de ello por medio de una declaración y aportar documentos que lo validen. (Oficio DEL-0440-2023 28 noviembre de 2023).</a:t>
            </a:r>
          </a:p>
          <a:p>
            <a:pPr algn="just"/>
            <a:r>
              <a:rPr lang="es-ES" sz="1700" dirty="0"/>
              <a:t>La firma puede ser el nombre legal o su conocido como, completo o abreviado un alias  o apodo, contener un diminutivo y ser legible o ilegible, diferente al nombre legal o conocido como, </a:t>
            </a:r>
          </a:p>
          <a:p>
            <a:pPr algn="just"/>
            <a:r>
              <a:rPr lang="es-ES" sz="1700" dirty="0"/>
              <a:t>La firma puede ser dibujos realizados a mano, números, nombres de animales signos o símbolos, pero debe consignar al menos las iniciales del nombre o conocido como.</a:t>
            </a:r>
          </a:p>
          <a:p>
            <a:pPr algn="just"/>
            <a:endParaRPr lang="es-ES" sz="1700" dirty="0"/>
          </a:p>
        </p:txBody>
      </p:sp>
    </p:spTree>
    <p:extLst>
      <p:ext uri="{BB962C8B-B14F-4D97-AF65-F5344CB8AC3E}">
        <p14:creationId xmlns:p14="http://schemas.microsoft.com/office/powerpoint/2010/main" val="37220964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736203"/>
            <a:ext cx="10799806" cy="4355678"/>
          </a:xfrm>
        </p:spPr>
        <p:txBody>
          <a:bodyPr>
            <a:normAutofit/>
          </a:bodyPr>
          <a:lstStyle/>
          <a:p>
            <a:pPr algn="just"/>
            <a:r>
              <a:rPr lang="es-ES" sz="1700" dirty="0"/>
              <a:t>No deben aceptarse firmas con nombres groseros, palabras injuriosas u obscenas, insultos, frases discriminatorias u otras contra los derechos fundamentales, la dignidad y la moral. (Oficio DEL-0440-2023 del 28 de noviembre 2023).</a:t>
            </a:r>
          </a:p>
          <a:p>
            <a:pPr algn="just"/>
            <a:r>
              <a:rPr lang="es-ES" sz="1700" dirty="0"/>
              <a:t>Cuando se realiza una declaración jurada, ésta, debe adjuntarse a la solicitud y debe contener el número de cédula, el número de la solicitud y firma del declarante, la misma debe estar sellada y firmada por el Cónsul.</a:t>
            </a:r>
          </a:p>
          <a:p>
            <a:pPr algn="just"/>
            <a:r>
              <a:rPr lang="es-ES" sz="1700" dirty="0"/>
              <a:t>Las declaraciones juradas deben de indicar que se ha confrontado la información contra los documentos de identificación originales y aportar copias de estos.</a:t>
            </a:r>
          </a:p>
          <a:p>
            <a:pPr algn="just"/>
            <a:r>
              <a:rPr lang="es-ES" sz="1700" dirty="0"/>
              <a:t>Todo documento o copia adjunta a la solicitud debe venir con sello y firma del Cónsul.</a:t>
            </a:r>
          </a:p>
          <a:p>
            <a:pPr algn="just"/>
            <a:r>
              <a:rPr lang="es-ES" sz="1700" dirty="0"/>
              <a:t>En la solicitud de traslado electoral no se debe de cambiar información demográfica ni la firma, pero si debe aportarse una nueva foto y el nuevo domicilio electoral.</a:t>
            </a:r>
          </a:p>
          <a:p>
            <a:pPr algn="just"/>
            <a:r>
              <a:rPr lang="es-ES" sz="1700" dirty="0"/>
              <a:t>Es importante consignar medios para las notificaciones principalmente correos electrónicos.</a:t>
            </a:r>
          </a:p>
          <a:p>
            <a:pPr algn="just"/>
            <a:endParaRPr lang="es-ES" sz="1800" dirty="0"/>
          </a:p>
          <a:p>
            <a:pPr algn="just"/>
            <a:endParaRPr lang="es-ES" sz="1700" dirty="0"/>
          </a:p>
        </p:txBody>
      </p:sp>
    </p:spTree>
    <p:extLst>
      <p:ext uri="{BB962C8B-B14F-4D97-AF65-F5344CB8AC3E}">
        <p14:creationId xmlns:p14="http://schemas.microsoft.com/office/powerpoint/2010/main" val="7212449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algn="just"/>
            <a:r>
              <a:rPr lang="es-ES" sz="1700" dirty="0"/>
              <a:t>La dirección especifica debe coincidir, con el domicilio electoral si es en Costa Rica o si es en el extranjero. No se debe de combinar la información.</a:t>
            </a:r>
          </a:p>
          <a:p>
            <a:pPr algn="just"/>
            <a:endParaRPr lang="es-ES" sz="1700" dirty="0"/>
          </a:p>
          <a:p>
            <a:pPr algn="just"/>
            <a:r>
              <a:rPr lang="es-ES" sz="1700" dirty="0"/>
              <a:t>Ejemplo:</a:t>
            </a:r>
          </a:p>
          <a:p>
            <a:pPr algn="just"/>
            <a:br>
              <a:rPr lang="es-ES" sz="2000" dirty="0"/>
            </a:br>
            <a:endParaRPr lang="es-ES" sz="2000" dirty="0"/>
          </a:p>
          <a:p>
            <a:pPr algn="just"/>
            <a:endParaRPr lang="en-US" sz="2000" dirty="0"/>
          </a:p>
        </p:txBody>
      </p:sp>
      <p:pic>
        <p:nvPicPr>
          <p:cNvPr id="3" name="Imagen 2">
            <a:extLst>
              <a:ext uri="{FF2B5EF4-FFF2-40B4-BE49-F238E27FC236}">
                <a16:creationId xmlns:a16="http://schemas.microsoft.com/office/drawing/2014/main" id="{BBB2A5C8-D672-DE9E-7191-BF8735B592CF}"/>
              </a:ext>
            </a:extLst>
          </p:cNvPr>
          <p:cNvPicPr>
            <a:picLocks noChangeAspect="1"/>
          </p:cNvPicPr>
          <p:nvPr/>
        </p:nvPicPr>
        <p:blipFill>
          <a:blip r:embed="rId3"/>
          <a:stretch>
            <a:fillRect/>
          </a:stretch>
        </p:blipFill>
        <p:spPr>
          <a:xfrm>
            <a:off x="2858643" y="2972486"/>
            <a:ext cx="4518070" cy="2942892"/>
          </a:xfrm>
          <a:prstGeom prst="rect">
            <a:avLst/>
          </a:prstGeom>
        </p:spPr>
      </p:pic>
      <p:pic>
        <p:nvPicPr>
          <p:cNvPr id="4" name="Imagen 3">
            <a:extLst>
              <a:ext uri="{FF2B5EF4-FFF2-40B4-BE49-F238E27FC236}">
                <a16:creationId xmlns:a16="http://schemas.microsoft.com/office/drawing/2014/main" id="{1F979C39-90B2-F02E-9835-F44224470193}"/>
              </a:ext>
            </a:extLst>
          </p:cNvPr>
          <p:cNvPicPr>
            <a:picLocks noChangeAspect="1"/>
          </p:cNvPicPr>
          <p:nvPr/>
        </p:nvPicPr>
        <p:blipFill>
          <a:blip r:embed="rId4"/>
          <a:stretch>
            <a:fillRect/>
          </a:stretch>
        </p:blipFill>
        <p:spPr>
          <a:xfrm>
            <a:off x="7376713" y="2972486"/>
            <a:ext cx="2732675" cy="2942892"/>
          </a:xfrm>
          <a:prstGeom prst="rect">
            <a:avLst/>
          </a:prstGeom>
        </p:spPr>
      </p:pic>
    </p:spTree>
    <p:extLst>
      <p:ext uri="{BB962C8B-B14F-4D97-AF65-F5344CB8AC3E}">
        <p14:creationId xmlns:p14="http://schemas.microsoft.com/office/powerpoint/2010/main" val="6979326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24E927BE-A369-DCD2-FD25-AB7BED137430}"/>
              </a:ext>
            </a:extLst>
          </p:cNvPr>
          <p:cNvPicPr>
            <a:picLocks noChangeAspect="1"/>
          </p:cNvPicPr>
          <p:nvPr/>
        </p:nvPicPr>
        <p:blipFill>
          <a:blip r:embed="rId3"/>
          <a:stretch>
            <a:fillRect/>
          </a:stretch>
        </p:blipFill>
        <p:spPr>
          <a:xfrm>
            <a:off x="-3049" y="0"/>
            <a:ext cx="12192000" cy="7015553"/>
          </a:xfrm>
          <a:prstGeom prst="rect">
            <a:avLst/>
          </a:prstGeom>
        </p:spPr>
      </p:pic>
      <p:sp>
        <p:nvSpPr>
          <p:cNvPr id="4" name="Title 1">
            <a:extLst>
              <a:ext uri="{FF2B5EF4-FFF2-40B4-BE49-F238E27FC236}">
                <a16:creationId xmlns:a16="http://schemas.microsoft.com/office/drawing/2014/main" id="{70627648-F45F-A91E-67EF-96D7EE6DE624}"/>
              </a:ext>
            </a:extLst>
          </p:cNvPr>
          <p:cNvSpPr>
            <a:spLocks noGrp="1"/>
          </p:cNvSpPr>
          <p:nvPr>
            <p:ph type="title"/>
          </p:nvPr>
        </p:nvSpPr>
        <p:spPr>
          <a:xfrm>
            <a:off x="1847377" y="-34723"/>
            <a:ext cx="8494196" cy="1047927"/>
          </a:xfrm>
        </p:spPr>
        <p:txBody>
          <a:bodyPr anchor="b">
            <a:normAutofit/>
          </a:bodyPr>
          <a:lstStyle/>
          <a:p>
            <a:pPr algn="ctr"/>
            <a:r>
              <a:rPr lang="es-CR" sz="3600" b="1" dirty="0">
                <a:solidFill>
                  <a:schemeClr val="accent1">
                    <a:lumMod val="75000"/>
                  </a:schemeClr>
                </a:solidFill>
                <a:effectLst>
                  <a:outerShdw blurRad="38100" dist="38100" dir="2700000" algn="tl">
                    <a:srgbClr val="000000">
                      <a:alpha val="43137"/>
                    </a:srgbClr>
                  </a:outerShdw>
                </a:effectLst>
                <a:latin typeface="+mn-lt"/>
              </a:rPr>
              <a:t>INFORMACIÓN IMPORTANTE</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5">
            <a:extLst>
              <a:ext uri="{FF2B5EF4-FFF2-40B4-BE49-F238E27FC236}">
                <a16:creationId xmlns:a16="http://schemas.microsoft.com/office/drawing/2014/main" id="{29F87406-4329-0C40-7EC2-C98768524DA0}"/>
              </a:ext>
            </a:extLst>
          </p:cNvPr>
          <p:cNvSpPr txBox="1">
            <a:spLocks/>
          </p:cNvSpPr>
          <p:nvPr/>
        </p:nvSpPr>
        <p:spPr>
          <a:xfrm>
            <a:off x="837063" y="2013994"/>
            <a:ext cx="10654352" cy="45115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CR" sz="1700" dirty="0"/>
              <a:t>Ante cualquier duda o consulta:</a:t>
            </a:r>
          </a:p>
          <a:p>
            <a:pPr marL="0" indent="0" algn="ctr">
              <a:lnSpc>
                <a:spcPct val="120000"/>
              </a:lnSpc>
              <a:buFont typeface="Arial" panose="020B0604020202020204" pitchFamily="34" charset="0"/>
              <a:buNone/>
            </a:pPr>
            <a:endParaRPr lang="es-CR" sz="1700" dirty="0"/>
          </a:p>
          <a:p>
            <a:pPr marL="0" indent="0" algn="ctr">
              <a:buNone/>
            </a:pPr>
            <a:r>
              <a:rPr lang="es-CR" sz="1700" b="0" i="0" dirty="0">
                <a:solidFill>
                  <a:srgbClr val="333333"/>
                </a:solidFill>
                <a:effectLst/>
                <a:highlight>
                  <a:srgbClr val="FFFFFF"/>
                </a:highlight>
              </a:rPr>
              <a:t>Teléfonos: 2287-5487 </a:t>
            </a:r>
            <a:r>
              <a:rPr lang="es-CR" sz="1700" b="0" i="0" dirty="0" err="1">
                <a:solidFill>
                  <a:srgbClr val="333333"/>
                </a:solidFill>
                <a:effectLst/>
                <a:highlight>
                  <a:srgbClr val="FFFFFF"/>
                </a:highlight>
              </a:rPr>
              <a:t>ó</a:t>
            </a:r>
            <a:r>
              <a:rPr lang="es-CR" sz="1700" b="0" i="0" dirty="0">
                <a:solidFill>
                  <a:srgbClr val="333333"/>
                </a:solidFill>
                <a:effectLst/>
                <a:highlight>
                  <a:srgbClr val="FFFFFF"/>
                </a:highlight>
              </a:rPr>
              <a:t> 2287-5549</a:t>
            </a:r>
          </a:p>
          <a:p>
            <a:pPr marL="0" indent="0" algn="ctr">
              <a:buNone/>
            </a:pPr>
            <a:br>
              <a:rPr lang="es-CR" sz="1700" b="0" i="0" dirty="0">
                <a:solidFill>
                  <a:srgbClr val="333333"/>
                </a:solidFill>
                <a:effectLst/>
                <a:highlight>
                  <a:srgbClr val="FFFFFF"/>
                </a:highlight>
              </a:rPr>
            </a:br>
            <a:r>
              <a:rPr lang="en-US" sz="1700" dirty="0">
                <a:hlinkClick r:id="rId4"/>
              </a:rPr>
              <a:t>seccionanalisis@tse.go.cr</a:t>
            </a:r>
            <a:r>
              <a:rPr lang="en-US" sz="1700" dirty="0"/>
              <a:t> / </a:t>
            </a:r>
            <a:r>
              <a:rPr lang="en-US" sz="1700" dirty="0">
                <a:hlinkClick r:id="rId5"/>
              </a:rPr>
              <a:t>notificaciones-análisis@tse.go.cr</a:t>
            </a:r>
            <a:r>
              <a:rPr lang="en-US" sz="1700" dirty="0"/>
              <a:t> </a:t>
            </a:r>
          </a:p>
          <a:p>
            <a:pPr marL="0" indent="0" algn="ctr">
              <a:buNone/>
            </a:pPr>
            <a:r>
              <a:rPr lang="en-US" sz="1700" dirty="0"/>
              <a:t>  </a:t>
            </a:r>
          </a:p>
          <a:p>
            <a:pPr marL="0" indent="0" algn="ctr">
              <a:buNone/>
            </a:pPr>
            <a:r>
              <a:rPr lang="es-CR" sz="1700" b="0" i="0" dirty="0">
                <a:solidFill>
                  <a:srgbClr val="333333"/>
                </a:solidFill>
                <a:effectLst/>
                <a:highlight>
                  <a:srgbClr val="FFFFFF"/>
                </a:highlight>
              </a:rPr>
              <a:t>Jorge Enrique Monge Alvarado: </a:t>
            </a:r>
            <a:r>
              <a:rPr lang="es-CR" sz="1700" b="0" i="0" dirty="0">
                <a:solidFill>
                  <a:srgbClr val="333333"/>
                </a:solidFill>
                <a:effectLst/>
                <a:highlight>
                  <a:srgbClr val="FFFFFF"/>
                </a:highlight>
                <a:hlinkClick r:id="rId6"/>
              </a:rPr>
              <a:t>jmonge@tse.go.cr</a:t>
            </a:r>
            <a:r>
              <a:rPr lang="es-CR" sz="1700" b="0" i="0" dirty="0">
                <a:solidFill>
                  <a:srgbClr val="333333"/>
                </a:solidFill>
                <a:effectLst/>
                <a:highlight>
                  <a:srgbClr val="FFFFFF"/>
                </a:highlight>
              </a:rPr>
              <a:t> </a:t>
            </a:r>
          </a:p>
          <a:p>
            <a:pPr marL="0" indent="0" algn="ctr">
              <a:buNone/>
            </a:pPr>
            <a:r>
              <a:rPr lang="es-CR" sz="1700" b="0" i="0" dirty="0">
                <a:solidFill>
                  <a:srgbClr val="333333"/>
                </a:solidFill>
                <a:effectLst/>
                <a:highlight>
                  <a:srgbClr val="FFFFFF"/>
                </a:highlight>
              </a:rPr>
              <a:t>Alexander Porras Guerrero: </a:t>
            </a:r>
            <a:r>
              <a:rPr lang="es-CR" sz="1700" b="0" i="0" u="none" strike="noStrike" dirty="0">
                <a:solidFill>
                  <a:srgbClr val="337AB7"/>
                </a:solidFill>
                <a:effectLst/>
                <a:highlight>
                  <a:srgbClr val="FFFFFF"/>
                </a:highlight>
                <a:hlinkClick r:id="rId7"/>
              </a:rPr>
              <a:t>aporras@tse.go.cr</a:t>
            </a:r>
            <a:endParaRPr lang="es-CR" sz="1700" b="0" i="0" dirty="0">
              <a:solidFill>
                <a:srgbClr val="333333"/>
              </a:solidFill>
              <a:effectLst/>
              <a:highlight>
                <a:srgbClr val="FFFFFF"/>
              </a:highlight>
            </a:endParaRPr>
          </a:p>
          <a:p>
            <a:pPr marL="0" indent="0" algn="ctr">
              <a:lnSpc>
                <a:spcPct val="120000"/>
              </a:lnSpc>
              <a:buFont typeface="Arial" panose="020B0604020202020204" pitchFamily="34" charset="0"/>
              <a:buNone/>
            </a:pPr>
            <a:endParaRPr lang="es-CR" sz="1700" dirty="0"/>
          </a:p>
          <a:p>
            <a:pPr marL="0" indent="0">
              <a:lnSpc>
                <a:spcPct val="120000"/>
              </a:lnSpc>
              <a:buFont typeface="Arial" panose="020B0604020202020204" pitchFamily="34" charset="0"/>
              <a:buNone/>
            </a:pPr>
            <a:endParaRPr lang="es-CR" sz="1600" dirty="0"/>
          </a:p>
          <a:p>
            <a:pPr marL="0" indent="0" algn="ctr">
              <a:buFont typeface="Arial" panose="020B0604020202020204" pitchFamily="34" charset="0"/>
              <a:buNone/>
            </a:pPr>
            <a:r>
              <a:rPr lang="es-MX" sz="1600" b="1" dirty="0"/>
              <a:t>		</a:t>
            </a:r>
            <a:endParaRPr lang="en-US" sz="1600" dirty="0"/>
          </a:p>
        </p:txBody>
      </p:sp>
    </p:spTree>
    <p:extLst>
      <p:ext uri="{BB962C8B-B14F-4D97-AF65-F5344CB8AC3E}">
        <p14:creationId xmlns:p14="http://schemas.microsoft.com/office/powerpoint/2010/main" val="21030369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855825" y="1452348"/>
            <a:ext cx="10123413" cy="2081728"/>
          </a:xfrm>
        </p:spPr>
        <p:txBody>
          <a:bodyPr>
            <a:noAutofit/>
          </a:bodyPr>
          <a:lstStyle/>
          <a:p>
            <a:r>
              <a:rPr lang="es-CR" altLang="es-CR" sz="4800" b="1" dirty="0">
                <a:solidFill>
                  <a:schemeClr val="accent1">
                    <a:lumMod val="75000"/>
                  </a:schemeClr>
                </a:solidFill>
                <a:effectLst>
                  <a:outerShdw blurRad="38100" dist="38100" dir="2700000" algn="tl">
                    <a:srgbClr val="000000">
                      <a:alpha val="43137"/>
                    </a:srgbClr>
                  </a:outerShdw>
                </a:effectLst>
                <a:latin typeface="+mn-lt"/>
              </a:rPr>
              <a:t>SECCIÓN DE PERSONALIZACIÓN </a:t>
            </a:r>
            <a:br>
              <a:rPr lang="es-CR" altLang="es-CR" sz="4800" b="1" dirty="0">
                <a:solidFill>
                  <a:schemeClr val="accent1">
                    <a:lumMod val="75000"/>
                  </a:schemeClr>
                </a:solidFill>
                <a:effectLst>
                  <a:outerShdw blurRad="38100" dist="38100" dir="2700000" algn="tl">
                    <a:srgbClr val="000000">
                      <a:alpha val="43137"/>
                    </a:srgbClr>
                  </a:outerShdw>
                </a:effectLst>
                <a:latin typeface="+mn-lt"/>
              </a:rPr>
            </a:br>
            <a:r>
              <a:rPr lang="es-CR" altLang="es-CR" sz="4800" b="1" dirty="0">
                <a:solidFill>
                  <a:schemeClr val="accent1">
                    <a:lumMod val="75000"/>
                  </a:schemeClr>
                </a:solidFill>
                <a:effectLst>
                  <a:outerShdw blurRad="38100" dist="38100" dir="2700000" algn="tl">
                    <a:srgbClr val="000000">
                      <a:alpha val="43137"/>
                    </a:srgbClr>
                  </a:outerShdw>
                </a:effectLst>
                <a:latin typeface="+mn-lt"/>
              </a:rPr>
              <a:t>Y DISTRIBUCIÓN </a:t>
            </a:r>
            <a:br>
              <a:rPr lang="es-CR" altLang="es-CR" sz="4800" b="1" dirty="0">
                <a:solidFill>
                  <a:schemeClr val="accent1">
                    <a:lumMod val="75000"/>
                  </a:schemeClr>
                </a:solidFill>
                <a:effectLst>
                  <a:outerShdw blurRad="38100" dist="38100" dir="2700000" algn="tl">
                    <a:srgbClr val="000000">
                      <a:alpha val="43137"/>
                    </a:srgbClr>
                  </a:outerShdw>
                </a:effectLst>
                <a:latin typeface="+mn-lt"/>
              </a:rPr>
            </a:br>
            <a:r>
              <a:rPr lang="es-CR" altLang="es-CR" sz="4800" b="1" dirty="0">
                <a:solidFill>
                  <a:schemeClr val="accent1">
                    <a:lumMod val="75000"/>
                  </a:schemeClr>
                </a:solidFill>
                <a:effectLst>
                  <a:outerShdw blurRad="38100" dist="38100" dir="2700000" algn="tl">
                    <a:srgbClr val="000000">
                      <a:alpha val="43137"/>
                    </a:srgbClr>
                  </a:outerShdw>
                </a:effectLst>
                <a:latin typeface="+mn-lt"/>
              </a:rPr>
              <a:t>DE DOCUMENTOS DE IDENTIDAD</a:t>
            </a:r>
            <a:endParaRPr lang="en-CR" sz="4800" dirty="0">
              <a:effectLst>
                <a:outerShdw blurRad="38100" dist="38100" dir="2700000" algn="tl">
                  <a:srgbClr val="000000">
                    <a:alpha val="43137"/>
                  </a:srgbClr>
                </a:outerShdw>
              </a:effectLst>
              <a:latin typeface="+mn-lt"/>
            </a:endParaRPr>
          </a:p>
        </p:txBody>
      </p:sp>
      <p:sp>
        <p:nvSpPr>
          <p:cNvPr id="9" name="Subtitle 8">
            <a:extLst>
              <a:ext uri="{FF2B5EF4-FFF2-40B4-BE49-F238E27FC236}">
                <a16:creationId xmlns:a16="http://schemas.microsoft.com/office/drawing/2014/main" id="{3256DE96-DF6D-34C6-D55E-A24E1D49C766}"/>
              </a:ext>
            </a:extLst>
          </p:cNvPr>
          <p:cNvSpPr>
            <a:spLocks noGrp="1"/>
          </p:cNvSpPr>
          <p:nvPr>
            <p:ph type="subTitle" idx="1"/>
          </p:nvPr>
        </p:nvSpPr>
        <p:spPr>
          <a:xfrm>
            <a:off x="550581" y="5725759"/>
            <a:ext cx="5366950" cy="1132241"/>
          </a:xfrm>
        </p:spPr>
        <p:txBody>
          <a:bodyPr/>
          <a:lstStyle/>
          <a:p>
            <a:pPr algn="l"/>
            <a:r>
              <a:rPr lang="es-CR" sz="1700" b="1" dirty="0">
                <a:effectLst>
                  <a:outerShdw blurRad="38100" dist="38100" dir="2700000" algn="tl">
                    <a:srgbClr val="000000">
                      <a:alpha val="43137"/>
                    </a:srgbClr>
                  </a:outerShdw>
                </a:effectLst>
              </a:rPr>
              <a:t>Facilitador:</a:t>
            </a:r>
          </a:p>
          <a:p>
            <a:pPr algn="l"/>
            <a:r>
              <a:rPr lang="es-CR" sz="1700" dirty="0"/>
              <a:t>	      Lic. Francisco Valverde Delgado</a:t>
            </a:r>
          </a:p>
        </p:txBody>
      </p:sp>
    </p:spTree>
    <p:extLst>
      <p:ext uri="{BB962C8B-B14F-4D97-AF65-F5344CB8AC3E}">
        <p14:creationId xmlns:p14="http://schemas.microsoft.com/office/powerpoint/2010/main" val="17703578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407534" y="460457"/>
            <a:ext cx="8816040" cy="1047927"/>
          </a:xfrm>
        </p:spPr>
        <p:txBody>
          <a:bodyPr anchor="b">
            <a:noAutofit/>
          </a:bodyPr>
          <a:lstStyle/>
          <a:p>
            <a:pPr algn="r"/>
            <a:r>
              <a:rPr lang="es-CR" altLang="es-CR" sz="4000" b="1" dirty="0">
                <a:solidFill>
                  <a:schemeClr val="accent1">
                    <a:lumMod val="75000"/>
                  </a:schemeClr>
                </a:solidFill>
                <a:effectLst>
                  <a:outerShdw blurRad="38100" dist="38100" dir="2700000" algn="tl">
                    <a:srgbClr val="000000">
                      <a:alpha val="43137"/>
                    </a:srgbClr>
                  </a:outerShdw>
                </a:effectLst>
                <a:latin typeface="+mn-lt"/>
              </a:rPr>
              <a:t>ENVÍO DE CÉDULAS A LOS CONSULADOS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0" indent="0">
              <a:lnSpc>
                <a:spcPct val="150000"/>
              </a:lnSpc>
              <a:spcBef>
                <a:spcPts val="0"/>
              </a:spcBef>
              <a:buNone/>
              <a:defRPr/>
            </a:pPr>
            <a:r>
              <a:rPr lang="es-CR" altLang="es-CR" sz="1700" dirty="0"/>
              <a:t>Las cedulas de identidad una vez listas son enviadas a las diferentes Sedes Consulares por medio de transporte de Correos de Costa Rica, </a:t>
            </a:r>
            <a:r>
              <a:rPr lang="es-CR" sz="1700" dirty="0"/>
              <a:t>EMS COURIER INTERNACIONAL</a:t>
            </a:r>
            <a:r>
              <a:rPr lang="es-CR" altLang="es-CR" sz="1700" dirty="0"/>
              <a:t>, lo cual tarda aproximadamente de 3 a 15 días hábiles según la distancia del destino.</a:t>
            </a:r>
          </a:p>
          <a:p>
            <a:pPr marL="0" indent="0">
              <a:lnSpc>
                <a:spcPct val="150000"/>
              </a:lnSpc>
              <a:spcBef>
                <a:spcPts val="0"/>
              </a:spcBef>
              <a:buNone/>
              <a:defRPr/>
            </a:pPr>
            <a:endParaRPr lang="es-CR" altLang="es-CR" sz="1700" dirty="0"/>
          </a:p>
          <a:p>
            <a:pPr marL="0" indent="0">
              <a:lnSpc>
                <a:spcPct val="120000"/>
              </a:lnSpc>
              <a:spcBef>
                <a:spcPts val="0"/>
              </a:spcBef>
              <a:buNone/>
              <a:defRPr/>
            </a:pPr>
            <a:r>
              <a:rPr lang="es-CR" altLang="es-CR" sz="2000" b="1" dirty="0">
                <a:solidFill>
                  <a:schemeClr val="accent1">
                    <a:lumMod val="75000"/>
                  </a:schemeClr>
                </a:solidFill>
                <a:effectLst>
                  <a:outerShdw blurRad="38100" dist="38100" dir="2700000" algn="tl">
                    <a:srgbClr val="000000">
                      <a:alpha val="43137"/>
                    </a:srgbClr>
                  </a:outerShdw>
                </a:effectLst>
              </a:rPr>
              <a:t>Es de suma importancia:</a:t>
            </a:r>
          </a:p>
          <a:p>
            <a:pPr marL="0" indent="0">
              <a:lnSpc>
                <a:spcPct val="150000"/>
              </a:lnSpc>
              <a:spcBef>
                <a:spcPts val="0"/>
              </a:spcBef>
              <a:buNone/>
              <a:defRPr/>
            </a:pPr>
            <a:endParaRPr lang="es-CR" altLang="es-CR" sz="1700" dirty="0"/>
          </a:p>
          <a:p>
            <a:pPr marL="342900" indent="-342900">
              <a:lnSpc>
                <a:spcPct val="150000"/>
              </a:lnSpc>
              <a:spcBef>
                <a:spcPts val="0"/>
              </a:spcBef>
              <a:buAutoNum type="arabicPeriod"/>
              <a:defRPr/>
            </a:pPr>
            <a:r>
              <a:rPr lang="es-CR" altLang="es-CR" sz="1700" dirty="0"/>
              <a:t>Realizar acuse de recibo de los documentos de identidad una vez que son recibidos en el Consulado, esto con el fin de actualizar nuestros sistemas.</a:t>
            </a:r>
          </a:p>
          <a:p>
            <a:pPr marL="342900" indent="-342900">
              <a:lnSpc>
                <a:spcPct val="150000"/>
              </a:lnSpc>
              <a:spcBef>
                <a:spcPts val="0"/>
              </a:spcBef>
              <a:buAutoNum type="arabicPeriod"/>
              <a:defRPr/>
            </a:pPr>
            <a:r>
              <a:rPr lang="es-CR" altLang="es-CR" sz="1700" dirty="0"/>
              <a:t>Enviar mensualmente la hoja de entrega de documentos de identidad, para actualizar los sistemas.</a:t>
            </a:r>
          </a:p>
          <a:p>
            <a:pPr>
              <a:lnSpc>
                <a:spcPct val="150000"/>
              </a:lnSpc>
              <a:spcBef>
                <a:spcPts val="0"/>
              </a:spcBef>
              <a:buFontTx/>
              <a:buChar char="-"/>
              <a:defRPr/>
            </a:pPr>
            <a:endParaRPr lang="es-CR" altLang="es-CR" sz="1700" dirty="0"/>
          </a:p>
          <a:p>
            <a:pPr>
              <a:lnSpc>
                <a:spcPct val="150000"/>
              </a:lnSpc>
              <a:spcBef>
                <a:spcPts val="0"/>
              </a:spcBef>
              <a:buFontTx/>
              <a:buChar char="-"/>
              <a:defRPr/>
            </a:pPr>
            <a:endParaRPr lang="es-CR" altLang="es-CR" sz="1700" dirty="0"/>
          </a:p>
          <a:p>
            <a:pPr marL="0" indent="0">
              <a:buNone/>
              <a:defRPr/>
            </a:pPr>
            <a:endParaRPr lang="es-CR" altLang="es-CR" sz="1700" dirty="0"/>
          </a:p>
          <a:p>
            <a:pPr>
              <a:spcBef>
                <a:spcPts val="225"/>
              </a:spcBef>
              <a:defRPr/>
            </a:pPr>
            <a:endParaRPr lang="es-CR" altLang="es-CR" sz="1700" dirty="0"/>
          </a:p>
        </p:txBody>
      </p:sp>
    </p:spTree>
    <p:extLst>
      <p:ext uri="{BB962C8B-B14F-4D97-AF65-F5344CB8AC3E}">
        <p14:creationId xmlns:p14="http://schemas.microsoft.com/office/powerpoint/2010/main" val="697455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673753" y="242798"/>
            <a:ext cx="8873913" cy="1047927"/>
          </a:xfrm>
        </p:spPr>
        <p:txBody>
          <a:bodyPr anchor="b">
            <a:noAutofit/>
          </a:bodyPr>
          <a:lstStyle/>
          <a:p>
            <a:pPr algn="r"/>
            <a:r>
              <a:rPr lang="es-CR" altLang="es-CR" sz="4000" b="1" dirty="0">
                <a:solidFill>
                  <a:schemeClr val="accent1">
                    <a:lumMod val="75000"/>
                  </a:schemeClr>
                </a:solidFill>
                <a:effectLst>
                  <a:outerShdw blurRad="38100" dist="38100" dir="2700000" algn="tl">
                    <a:srgbClr val="000000">
                      <a:alpha val="43137"/>
                    </a:srgbClr>
                  </a:outerShdw>
                </a:effectLst>
                <a:latin typeface="+mn-lt"/>
              </a:rPr>
              <a:t>ACUSE DE RECIBO DEL DOCUMENTO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F1136140-3762-E113-A1AD-8E6B4FCE9AB6}"/>
              </a:ext>
            </a:extLst>
          </p:cNvPr>
          <p:cNvPicPr>
            <a:picLocks noGrp="1" noChangeAspect="1"/>
          </p:cNvPicPr>
          <p:nvPr>
            <p:ph idx="1"/>
          </p:nvPr>
        </p:nvPicPr>
        <p:blipFill rotWithShape="1">
          <a:blip r:embed="rId3"/>
          <a:srcRect l="1661" r="-1"/>
          <a:stretch/>
        </p:blipFill>
        <p:spPr>
          <a:xfrm>
            <a:off x="4568432" y="1968500"/>
            <a:ext cx="3072598" cy="4122738"/>
          </a:xfrm>
          <a:prstGeom prst="rect">
            <a:avLst/>
          </a:prstGeom>
          <a:ln w="3175">
            <a:solidFill>
              <a:schemeClr val="tx1"/>
            </a:solidFill>
          </a:ln>
        </p:spPr>
      </p:pic>
    </p:spTree>
    <p:extLst>
      <p:ext uri="{BB962C8B-B14F-4D97-AF65-F5344CB8AC3E}">
        <p14:creationId xmlns:p14="http://schemas.microsoft.com/office/powerpoint/2010/main" val="3140515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620456"/>
            <a:ext cx="10799806" cy="4471425"/>
          </a:xfrm>
        </p:spPr>
        <p:txBody>
          <a:bodyPr>
            <a:normAutofit fontScale="85000" lnSpcReduction="20000"/>
          </a:bodyPr>
          <a:lstStyle/>
          <a:p>
            <a:pPr marL="0" indent="0" algn="just">
              <a:lnSpc>
                <a:spcPct val="120000"/>
              </a:lnSpc>
              <a:spcBef>
                <a:spcPts val="0"/>
              </a:spcBef>
              <a:buNone/>
            </a:pPr>
            <a:r>
              <a:rPr lang="es-CR" sz="2000" dirty="0">
                <a:latin typeface="+mj-lt"/>
              </a:rPr>
              <a:t>El solicitante será responsable por la veracidad de los datos consignados en la solicitud. La inexactitud total o parcial de elementos esenciales para identificarlo, aparte de causar la nulidad absoluta de la cédula de identidad que se extienda con base en esa información, hará incurrir al solicitante en el delito de falsedad ideológica, previsto y sancionado por el artículo 358 del Código Penal. </a:t>
            </a:r>
          </a:p>
          <a:p>
            <a:pPr marL="0" indent="0" algn="just">
              <a:lnSpc>
                <a:spcPct val="120000"/>
              </a:lnSpc>
              <a:spcBef>
                <a:spcPts val="0"/>
              </a:spcBef>
              <a:buNone/>
            </a:pPr>
            <a:endParaRPr lang="es-CR" sz="2000" dirty="0">
              <a:latin typeface="+mj-lt"/>
            </a:endParaRPr>
          </a:p>
          <a:p>
            <a:pPr marL="0" indent="0" algn="just">
              <a:lnSpc>
                <a:spcPct val="120000"/>
              </a:lnSpc>
              <a:spcBef>
                <a:spcPts val="0"/>
              </a:spcBef>
              <a:buNone/>
            </a:pPr>
            <a:r>
              <a:rPr lang="es-CR" sz="2000" b="1" dirty="0">
                <a:solidFill>
                  <a:schemeClr val="accent4">
                    <a:lumMod val="50000"/>
                  </a:schemeClr>
                </a:solidFill>
                <a:latin typeface="+mj-lt"/>
              </a:rPr>
              <a:t>c)</a:t>
            </a:r>
            <a:r>
              <a:rPr lang="es-CR" sz="2000" dirty="0">
                <a:latin typeface="+mj-lt"/>
              </a:rPr>
              <a:t> En un formulario especial o por lo medios disponibles, el elector inscrito que cambie de domicilio deberá solicitar ante el Registro Civil, el traslado de su inscripción electoral al nuevo domicilio; para ello, deberá indicar su nombre y número de cédula de identidad, el distrito electoral de su inscripción y a cuál distrito desea ser trasladado. En esa solicitud deberán constar, además, la huella dactilar y la firma del interesado, debidamente autenticada por un abogado o por un funcionario público autorizado. </a:t>
            </a:r>
          </a:p>
          <a:p>
            <a:pPr marL="0" indent="0" algn="just">
              <a:lnSpc>
                <a:spcPct val="120000"/>
              </a:lnSpc>
              <a:spcBef>
                <a:spcPts val="0"/>
              </a:spcBef>
              <a:buNone/>
            </a:pPr>
            <a:r>
              <a:rPr lang="es-CR" sz="2000" dirty="0">
                <a:latin typeface="+mj-lt"/>
              </a:rPr>
              <a:t>Las oficinas regionales y los ceduladores ambulantes estarán obligados a recibir todas las solicitudes de cédula o de traslado de electores y enviarlas inmediatamente al Registro Civil. </a:t>
            </a:r>
          </a:p>
          <a:p>
            <a:pPr marL="0" indent="0" algn="just">
              <a:lnSpc>
                <a:spcPct val="120000"/>
              </a:lnSpc>
              <a:spcBef>
                <a:spcPts val="0"/>
              </a:spcBef>
              <a:buNone/>
            </a:pPr>
            <a:r>
              <a:rPr lang="es-CR" sz="2000" dirty="0">
                <a:latin typeface="+mj-lt"/>
              </a:rPr>
              <a:t>Deberán extender el recibo donde consten la hora y fecha de recepción, en los formularios que el Tribunal les suministrará. </a:t>
            </a:r>
          </a:p>
          <a:p>
            <a:pPr marL="0" indent="0" algn="just">
              <a:buNone/>
            </a:pPr>
            <a:r>
              <a:rPr lang="es-CR" sz="2000" dirty="0">
                <a:latin typeface="+mj-lt"/>
              </a:rPr>
              <a:t> </a:t>
            </a:r>
          </a:p>
          <a:p>
            <a:pPr marL="0" indent="0" algn="r">
              <a:buNone/>
            </a:pPr>
            <a:r>
              <a:rPr lang="es-CR" sz="1300" i="1" dirty="0">
                <a:latin typeface="+mj-lt"/>
              </a:rPr>
              <a:t>Así reformado por el artículo 5º de la ley No.7653 de 10 de diciembre de 1996) </a:t>
            </a:r>
            <a:endParaRPr lang="es-CR" sz="1300" dirty="0">
              <a:latin typeface="+mj-lt"/>
            </a:endParaRPr>
          </a:p>
          <a:p>
            <a:pPr marL="0" indent="0" algn="r">
              <a:buNone/>
            </a:pPr>
            <a:r>
              <a:rPr lang="es-CR" sz="1300" i="1" dirty="0">
                <a:latin typeface="+mj-lt"/>
              </a:rPr>
              <a:t>Mediante resolución del Tribunal Supremo de Elecciones n.º 2337-E-2004 del 6 de setiembre del 2004, se hace una interpretación al artículo 75.</a:t>
            </a:r>
            <a:endParaRPr lang="es-CR" sz="1300" dirty="0">
              <a:latin typeface="+mj-lt"/>
            </a:endParaRPr>
          </a:p>
          <a:p>
            <a:endParaRPr lang="en-US" sz="2000" dirty="0"/>
          </a:p>
        </p:txBody>
      </p:sp>
    </p:spTree>
    <p:extLst>
      <p:ext uri="{BB962C8B-B14F-4D97-AF65-F5344CB8AC3E}">
        <p14:creationId xmlns:p14="http://schemas.microsoft.com/office/powerpoint/2010/main" val="32227962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CR" altLang="es-CR" sz="4000" b="1" dirty="0">
                <a:solidFill>
                  <a:schemeClr val="accent1">
                    <a:lumMod val="75000"/>
                  </a:schemeClr>
                </a:solidFill>
                <a:effectLst>
                  <a:outerShdw blurRad="38100" dist="38100" dir="2700000" algn="tl">
                    <a:srgbClr val="000000">
                      <a:alpha val="43137"/>
                    </a:srgbClr>
                  </a:outerShdw>
                </a:effectLst>
                <a:latin typeface="+mn-lt"/>
              </a:rPr>
              <a:t>ENTREGA DE DOCUMENTO DE IDENTIDAD</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7A1C8340-5F2E-1975-923F-9596D11F0783}"/>
              </a:ext>
            </a:extLst>
          </p:cNvPr>
          <p:cNvPicPr>
            <a:picLocks noGrp="1" noChangeAspect="1"/>
          </p:cNvPicPr>
          <p:nvPr>
            <p:ph idx="1"/>
          </p:nvPr>
        </p:nvPicPr>
        <p:blipFill>
          <a:blip r:embed="rId3"/>
          <a:stretch>
            <a:fillRect/>
          </a:stretch>
        </p:blipFill>
        <p:spPr>
          <a:xfrm>
            <a:off x="1211482" y="1508384"/>
            <a:ext cx="9769033" cy="4664173"/>
          </a:xfrm>
          <a:prstGeom prst="rect">
            <a:avLst/>
          </a:prstGeom>
        </p:spPr>
      </p:pic>
    </p:spTree>
    <p:extLst>
      <p:ext uri="{BB962C8B-B14F-4D97-AF65-F5344CB8AC3E}">
        <p14:creationId xmlns:p14="http://schemas.microsoft.com/office/powerpoint/2010/main" val="33395059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Autofit/>
          </a:bodyPr>
          <a:lstStyle/>
          <a:p>
            <a:pPr algn="r"/>
            <a:r>
              <a:rPr lang="es-CR" altLang="es-CR" sz="4000" b="1" dirty="0">
                <a:solidFill>
                  <a:schemeClr val="accent1">
                    <a:lumMod val="75000"/>
                  </a:schemeClr>
                </a:solidFill>
                <a:effectLst>
                  <a:outerShdw blurRad="38100" dist="38100" dir="2700000" algn="tl">
                    <a:srgbClr val="000000">
                      <a:alpha val="43137"/>
                    </a:srgbClr>
                  </a:outerShdw>
                </a:effectLst>
                <a:latin typeface="+mn-lt"/>
              </a:rPr>
              <a:t>TRAZABILIDAD DEL DOCUMENTO DE IDENTIDAD</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3D758B11-EA2C-939C-F89E-9A91AA92ECCD}"/>
              </a:ext>
            </a:extLst>
          </p:cNvPr>
          <p:cNvPicPr>
            <a:picLocks noGrp="1" noChangeAspect="1"/>
          </p:cNvPicPr>
          <p:nvPr>
            <p:ph idx="1"/>
          </p:nvPr>
        </p:nvPicPr>
        <p:blipFill rotWithShape="1">
          <a:blip r:embed="rId3"/>
          <a:srcRect/>
          <a:stretch/>
        </p:blipFill>
        <p:spPr>
          <a:xfrm>
            <a:off x="1380142" y="1583999"/>
            <a:ext cx="9431716" cy="2285463"/>
          </a:xfrm>
          <a:prstGeom prst="rect">
            <a:avLst/>
          </a:prstGeom>
        </p:spPr>
      </p:pic>
      <p:pic>
        <p:nvPicPr>
          <p:cNvPr id="4" name="Imagen 3">
            <a:extLst>
              <a:ext uri="{FF2B5EF4-FFF2-40B4-BE49-F238E27FC236}">
                <a16:creationId xmlns:a16="http://schemas.microsoft.com/office/drawing/2014/main" id="{180E70D9-70BE-A6E6-3796-846A77729B84}"/>
              </a:ext>
            </a:extLst>
          </p:cNvPr>
          <p:cNvPicPr>
            <a:picLocks noChangeAspect="1"/>
          </p:cNvPicPr>
          <p:nvPr/>
        </p:nvPicPr>
        <p:blipFill>
          <a:blip r:embed="rId4"/>
          <a:stretch>
            <a:fillRect/>
          </a:stretch>
        </p:blipFill>
        <p:spPr>
          <a:xfrm>
            <a:off x="1331465" y="3869462"/>
            <a:ext cx="9445668" cy="1583999"/>
          </a:xfrm>
          <a:prstGeom prst="rect">
            <a:avLst/>
          </a:prstGeom>
        </p:spPr>
      </p:pic>
    </p:spTree>
    <p:extLst>
      <p:ext uri="{BB962C8B-B14F-4D97-AF65-F5344CB8AC3E}">
        <p14:creationId xmlns:p14="http://schemas.microsoft.com/office/powerpoint/2010/main" val="13245389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altLang="es-CR" sz="4000" b="1" dirty="0">
                <a:solidFill>
                  <a:schemeClr val="accent1">
                    <a:lumMod val="75000"/>
                  </a:schemeClr>
                </a:solidFill>
                <a:effectLst>
                  <a:outerShdw blurRad="38100" dist="38100" dir="2700000" algn="tl">
                    <a:srgbClr val="000000">
                      <a:alpha val="43137"/>
                    </a:srgbClr>
                  </a:outerShdw>
                </a:effectLst>
                <a:latin typeface="+mn-lt"/>
              </a:rPr>
              <a:t>PROCESO DE ENTREGA MANUAL</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3">
            <a:extLst>
              <a:ext uri="{FF2B5EF4-FFF2-40B4-BE49-F238E27FC236}">
                <a16:creationId xmlns:a16="http://schemas.microsoft.com/office/drawing/2014/main" id="{02412D89-E405-8322-7356-368A5C8D8C8E}"/>
              </a:ext>
            </a:extLst>
          </p:cNvPr>
          <p:cNvPicPr>
            <a:picLocks noGrp="1" noChangeAspect="1"/>
          </p:cNvPicPr>
          <p:nvPr>
            <p:ph idx="1"/>
          </p:nvPr>
        </p:nvPicPr>
        <p:blipFill>
          <a:blip r:embed="rId3"/>
          <a:stretch>
            <a:fillRect/>
          </a:stretch>
        </p:blipFill>
        <p:spPr>
          <a:xfrm>
            <a:off x="1425670" y="2262170"/>
            <a:ext cx="9340658" cy="2888563"/>
          </a:xfrm>
        </p:spPr>
      </p:pic>
    </p:spTree>
    <p:extLst>
      <p:ext uri="{BB962C8B-B14F-4D97-AF65-F5344CB8AC3E}">
        <p14:creationId xmlns:p14="http://schemas.microsoft.com/office/powerpoint/2010/main" val="41890023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a:bodyPr>
          <a:lstStyle/>
          <a:p>
            <a:pPr algn="r"/>
            <a:r>
              <a:rPr lang="es-CR" altLang="es-CR" sz="4000" b="1" dirty="0">
                <a:solidFill>
                  <a:schemeClr val="accent1">
                    <a:lumMod val="75000"/>
                  </a:schemeClr>
                </a:solidFill>
                <a:effectLst>
                  <a:outerShdw blurRad="38100" dist="38100" dir="2700000" algn="tl">
                    <a:srgbClr val="000000">
                      <a:alpha val="43137"/>
                    </a:srgbClr>
                  </a:outerShdw>
                </a:effectLst>
                <a:latin typeface="+mn-lt"/>
              </a:rPr>
              <a:t>LISTA DE CÉDULAS EN CUSTODIA</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Marcador de contenido 2">
            <a:extLst>
              <a:ext uri="{FF2B5EF4-FFF2-40B4-BE49-F238E27FC236}">
                <a16:creationId xmlns:a16="http://schemas.microsoft.com/office/drawing/2014/main" id="{542A439C-5164-4E4C-B61A-C87AF045E99A}"/>
              </a:ext>
            </a:extLst>
          </p:cNvPr>
          <p:cNvPicPr>
            <a:picLocks noGrp="1" noChangeAspect="1"/>
          </p:cNvPicPr>
          <p:nvPr>
            <p:ph idx="1"/>
          </p:nvPr>
        </p:nvPicPr>
        <p:blipFill>
          <a:blip r:embed="rId3"/>
          <a:stretch>
            <a:fillRect/>
          </a:stretch>
        </p:blipFill>
        <p:spPr>
          <a:xfrm>
            <a:off x="2223999" y="1968500"/>
            <a:ext cx="7761464" cy="4122738"/>
          </a:xfrm>
          <a:prstGeom prst="rect">
            <a:avLst/>
          </a:prstGeom>
        </p:spPr>
      </p:pic>
    </p:spTree>
    <p:extLst>
      <p:ext uri="{BB962C8B-B14F-4D97-AF65-F5344CB8AC3E}">
        <p14:creationId xmlns:p14="http://schemas.microsoft.com/office/powerpoint/2010/main" val="18311938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24E927BE-A369-DCD2-FD25-AB7BED137430}"/>
              </a:ext>
            </a:extLst>
          </p:cNvPr>
          <p:cNvPicPr>
            <a:picLocks noChangeAspect="1"/>
          </p:cNvPicPr>
          <p:nvPr/>
        </p:nvPicPr>
        <p:blipFill>
          <a:blip r:embed="rId3"/>
          <a:stretch>
            <a:fillRect/>
          </a:stretch>
        </p:blipFill>
        <p:spPr>
          <a:xfrm>
            <a:off x="-1525" y="0"/>
            <a:ext cx="12192000" cy="7015553"/>
          </a:xfrm>
          <a:prstGeom prst="rect">
            <a:avLst/>
          </a:prstGeom>
        </p:spPr>
      </p:pic>
      <p:sp>
        <p:nvSpPr>
          <p:cNvPr id="4" name="Title 1">
            <a:extLst>
              <a:ext uri="{FF2B5EF4-FFF2-40B4-BE49-F238E27FC236}">
                <a16:creationId xmlns:a16="http://schemas.microsoft.com/office/drawing/2014/main" id="{70627648-F45F-A91E-67EF-96D7EE6DE624}"/>
              </a:ext>
            </a:extLst>
          </p:cNvPr>
          <p:cNvSpPr>
            <a:spLocks noGrp="1"/>
          </p:cNvSpPr>
          <p:nvPr>
            <p:ph type="title"/>
          </p:nvPr>
        </p:nvSpPr>
        <p:spPr>
          <a:xfrm>
            <a:off x="1847377" y="-34723"/>
            <a:ext cx="8494196" cy="1047927"/>
          </a:xfrm>
        </p:spPr>
        <p:txBody>
          <a:bodyPr anchor="b">
            <a:normAutofit/>
          </a:bodyPr>
          <a:lstStyle/>
          <a:p>
            <a:pPr algn="ctr"/>
            <a:r>
              <a:rPr lang="es-CR" sz="3600" b="1" dirty="0">
                <a:solidFill>
                  <a:schemeClr val="accent1">
                    <a:lumMod val="75000"/>
                  </a:schemeClr>
                </a:solidFill>
                <a:effectLst>
                  <a:outerShdw blurRad="38100" dist="38100" dir="2700000" algn="tl">
                    <a:srgbClr val="000000">
                      <a:alpha val="43137"/>
                    </a:srgbClr>
                  </a:outerShdw>
                </a:effectLst>
                <a:latin typeface="+mn-lt"/>
              </a:rPr>
              <a:t>INFORMACIÓN IMPORTANTE</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5">
            <a:extLst>
              <a:ext uri="{FF2B5EF4-FFF2-40B4-BE49-F238E27FC236}">
                <a16:creationId xmlns:a16="http://schemas.microsoft.com/office/drawing/2014/main" id="{29F87406-4329-0C40-7EC2-C98768524DA0}"/>
              </a:ext>
            </a:extLst>
          </p:cNvPr>
          <p:cNvSpPr txBox="1">
            <a:spLocks/>
          </p:cNvSpPr>
          <p:nvPr/>
        </p:nvSpPr>
        <p:spPr>
          <a:xfrm>
            <a:off x="675017" y="1654436"/>
            <a:ext cx="10654352" cy="45115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CR" sz="1700" dirty="0"/>
              <a:t>Ante cualquier duda o consulta:</a:t>
            </a:r>
          </a:p>
          <a:p>
            <a:pPr marL="0" indent="0" algn="ctr">
              <a:lnSpc>
                <a:spcPct val="120000"/>
              </a:lnSpc>
              <a:buFont typeface="Arial" panose="020B0604020202020204" pitchFamily="34" charset="0"/>
              <a:buNone/>
            </a:pPr>
            <a:endParaRPr lang="es-CR" sz="1700" b="0" i="0" dirty="0">
              <a:solidFill>
                <a:srgbClr val="333333"/>
              </a:solidFill>
              <a:effectLst/>
              <a:highlight>
                <a:srgbClr val="FFFFFF"/>
              </a:highlight>
            </a:endParaRPr>
          </a:p>
          <a:p>
            <a:pPr marL="0" indent="0" algn="ctr">
              <a:lnSpc>
                <a:spcPct val="120000"/>
              </a:lnSpc>
              <a:buFont typeface="Arial" panose="020B0604020202020204" pitchFamily="34" charset="0"/>
              <a:buNone/>
            </a:pPr>
            <a:r>
              <a:rPr lang="es-CR" sz="1700" b="0" i="0" dirty="0">
                <a:solidFill>
                  <a:srgbClr val="333333"/>
                </a:solidFill>
                <a:effectLst/>
                <a:highlight>
                  <a:srgbClr val="FFFFFF"/>
                </a:highlight>
              </a:rPr>
              <a:t>Teléfonos: 2287-5512 / 2287-5508 / 2287-5570</a:t>
            </a:r>
            <a:br>
              <a:rPr lang="es-CR" sz="1700" dirty="0"/>
            </a:br>
            <a:r>
              <a:rPr lang="es-CR" altLang="es-CR" sz="1700" dirty="0">
                <a:hlinkClick r:id="" action="ppaction://noaction"/>
              </a:rPr>
              <a:t>seccionpersonalizacion@tse.go.cr</a:t>
            </a:r>
            <a:r>
              <a:rPr lang="es-CR" altLang="es-CR" sz="1700" dirty="0"/>
              <a:t>   </a:t>
            </a:r>
          </a:p>
          <a:p>
            <a:pPr marL="0" indent="0" algn="ctr">
              <a:lnSpc>
                <a:spcPct val="120000"/>
              </a:lnSpc>
              <a:buNone/>
            </a:pPr>
            <a:br>
              <a:rPr lang="es-CR" sz="1700" dirty="0"/>
            </a:br>
            <a:r>
              <a:rPr lang="es-CR" sz="1700" b="0" i="0" dirty="0">
                <a:solidFill>
                  <a:srgbClr val="333333"/>
                </a:solidFill>
                <a:effectLst/>
                <a:highlight>
                  <a:srgbClr val="FFFFFF"/>
                </a:highlight>
              </a:rPr>
              <a:t>Francisco Javier Valverde Delgado: </a:t>
            </a:r>
            <a:r>
              <a:rPr lang="es-CR" altLang="es-CR" sz="1700" dirty="0">
                <a:hlinkClick r:id="rId4"/>
              </a:rPr>
              <a:t>fvalverded@tse.go.cr</a:t>
            </a:r>
            <a:r>
              <a:rPr lang="es-CR" altLang="es-CR" sz="1700" dirty="0"/>
              <a:t> </a:t>
            </a:r>
            <a:endParaRPr lang="es-CR" altLang="es-CR" sz="1700" u="sng" dirty="0">
              <a:solidFill>
                <a:srgbClr val="3333FF"/>
              </a:solidFill>
            </a:endParaRPr>
          </a:p>
          <a:p>
            <a:pPr marL="0" indent="0" algn="ctr">
              <a:buNone/>
            </a:pPr>
            <a:br>
              <a:rPr lang="es-CR" sz="1700" dirty="0"/>
            </a:br>
            <a:r>
              <a:rPr lang="es-CR" sz="1700" b="0" i="0" dirty="0">
                <a:solidFill>
                  <a:srgbClr val="333333"/>
                </a:solidFill>
                <a:effectLst/>
                <a:highlight>
                  <a:srgbClr val="FFFFFF"/>
                </a:highlight>
              </a:rPr>
              <a:t>José Alonso Morales Chacón: </a:t>
            </a:r>
            <a:r>
              <a:rPr lang="es-CR" altLang="es-CR" sz="1700" dirty="0">
                <a:hlinkClick r:id="rId4"/>
              </a:rPr>
              <a:t>jmoralesc@tse.go.cr</a:t>
            </a:r>
            <a:r>
              <a:rPr lang="es-CR" altLang="es-CR" sz="1700" dirty="0"/>
              <a:t> </a:t>
            </a:r>
          </a:p>
          <a:p>
            <a:pPr marL="0" indent="0" algn="ctr">
              <a:buNone/>
            </a:pPr>
            <a:endParaRPr lang="es-CR" sz="1700" b="0" i="0" dirty="0">
              <a:solidFill>
                <a:srgbClr val="333333"/>
              </a:solidFill>
              <a:effectLst/>
              <a:highlight>
                <a:srgbClr val="FFFFFF"/>
              </a:highlight>
            </a:endParaRPr>
          </a:p>
          <a:p>
            <a:pPr marL="0" indent="0" algn="ctr">
              <a:lnSpc>
                <a:spcPct val="120000"/>
              </a:lnSpc>
              <a:buFont typeface="Arial" panose="020B0604020202020204" pitchFamily="34" charset="0"/>
              <a:buNone/>
            </a:pPr>
            <a:endParaRPr lang="es-CR" sz="1700" dirty="0"/>
          </a:p>
          <a:p>
            <a:pPr marL="0" indent="0">
              <a:lnSpc>
                <a:spcPct val="120000"/>
              </a:lnSpc>
              <a:buFont typeface="Arial" panose="020B0604020202020204" pitchFamily="34" charset="0"/>
              <a:buNone/>
            </a:pPr>
            <a:endParaRPr lang="es-CR" sz="1600" dirty="0"/>
          </a:p>
          <a:p>
            <a:pPr marL="0" indent="0" algn="ctr">
              <a:buFont typeface="Arial" panose="020B0604020202020204" pitchFamily="34" charset="0"/>
              <a:buNone/>
            </a:pPr>
            <a:r>
              <a:rPr lang="es-MX" sz="1600" b="1" dirty="0"/>
              <a:t>		</a:t>
            </a:r>
            <a:endParaRPr lang="en-US" sz="1600" dirty="0"/>
          </a:p>
        </p:txBody>
      </p:sp>
    </p:spTree>
    <p:extLst>
      <p:ext uri="{BB962C8B-B14F-4D97-AF65-F5344CB8AC3E}">
        <p14:creationId xmlns:p14="http://schemas.microsoft.com/office/powerpoint/2010/main" val="10318152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world&#10;&#10;Description automatically generated">
            <a:extLst>
              <a:ext uri="{FF2B5EF4-FFF2-40B4-BE49-F238E27FC236}">
                <a16:creationId xmlns:a16="http://schemas.microsoft.com/office/drawing/2014/main" id="{0637DA84-8F9A-CA20-F399-1DAC65C7073A}"/>
              </a:ext>
            </a:extLst>
          </p:cNvPr>
          <p:cNvPicPr>
            <a:picLocks noChangeAspect="1"/>
          </p:cNvPicPr>
          <p:nvPr/>
        </p:nvPicPr>
        <p:blipFill>
          <a:blip r:embed="rId2"/>
          <a:stretch>
            <a:fillRect/>
          </a:stretch>
        </p:blipFill>
        <p:spPr>
          <a:xfrm>
            <a:off x="0" y="0"/>
            <a:ext cx="12192000" cy="6858000"/>
          </a:xfrm>
          <a:prstGeom prst="rect">
            <a:avLst/>
          </a:prstGeom>
        </p:spPr>
      </p:pic>
      <p:sp>
        <p:nvSpPr>
          <p:cNvPr id="7" name="Title 6">
            <a:extLst>
              <a:ext uri="{FF2B5EF4-FFF2-40B4-BE49-F238E27FC236}">
                <a16:creationId xmlns:a16="http://schemas.microsoft.com/office/drawing/2014/main" id="{0CC7969A-0B3E-8ED2-D747-46861A43CAEA}"/>
              </a:ext>
            </a:extLst>
          </p:cNvPr>
          <p:cNvSpPr>
            <a:spLocks noGrp="1"/>
          </p:cNvSpPr>
          <p:nvPr>
            <p:ph type="ctrTitle"/>
          </p:nvPr>
        </p:nvSpPr>
        <p:spPr>
          <a:xfrm>
            <a:off x="1034293" y="1373315"/>
            <a:ext cx="10123413" cy="2081728"/>
          </a:xfrm>
        </p:spPr>
        <p:txBody>
          <a:bodyPr>
            <a:noAutofit/>
          </a:bodyPr>
          <a:lstStyle/>
          <a:p>
            <a:r>
              <a:rPr lang="es-CR" sz="4800" b="1" dirty="0">
                <a:solidFill>
                  <a:schemeClr val="accent1">
                    <a:lumMod val="75000"/>
                  </a:schemeClr>
                </a:solidFill>
                <a:effectLst>
                  <a:outerShdw blurRad="38100" dist="38100" dir="2700000" algn="tl">
                    <a:srgbClr val="000000">
                      <a:alpha val="43137"/>
                    </a:srgbClr>
                  </a:outerShdw>
                </a:effectLst>
                <a:latin typeface="+mn-lt"/>
              </a:rPr>
              <a:t>DEPARTAMENTO ELECTORAL</a:t>
            </a:r>
            <a:endParaRPr lang="en-CR" sz="4800" dirty="0">
              <a:effectLst>
                <a:outerShdw blurRad="38100" dist="38100" dir="2700000" algn="tl">
                  <a:srgbClr val="000000">
                    <a:alpha val="43137"/>
                  </a:srgbClr>
                </a:outerShdw>
              </a:effectLst>
              <a:latin typeface="+mn-lt"/>
            </a:endParaRPr>
          </a:p>
        </p:txBody>
      </p:sp>
      <p:sp>
        <p:nvSpPr>
          <p:cNvPr id="9" name="Subtitle 8">
            <a:extLst>
              <a:ext uri="{FF2B5EF4-FFF2-40B4-BE49-F238E27FC236}">
                <a16:creationId xmlns:a16="http://schemas.microsoft.com/office/drawing/2014/main" id="{3256DE96-DF6D-34C6-D55E-A24E1D49C766}"/>
              </a:ext>
            </a:extLst>
          </p:cNvPr>
          <p:cNvSpPr>
            <a:spLocks noGrp="1"/>
          </p:cNvSpPr>
          <p:nvPr>
            <p:ph type="subTitle" idx="1"/>
          </p:nvPr>
        </p:nvSpPr>
        <p:spPr>
          <a:xfrm>
            <a:off x="539007" y="5251197"/>
            <a:ext cx="6550219" cy="1606803"/>
          </a:xfrm>
        </p:spPr>
        <p:txBody>
          <a:bodyPr>
            <a:noAutofit/>
          </a:bodyPr>
          <a:lstStyle/>
          <a:p>
            <a:pPr algn="l"/>
            <a:r>
              <a:rPr lang="es-CR" sz="1700" b="1" dirty="0">
                <a:solidFill>
                  <a:schemeClr val="accent1">
                    <a:lumMod val="75000"/>
                  </a:schemeClr>
                </a:solidFill>
                <a:effectLst>
                  <a:outerShdw blurRad="38100" dist="38100" dir="2700000" algn="tl">
                    <a:srgbClr val="000000">
                      <a:alpha val="43137"/>
                    </a:srgbClr>
                  </a:outerShdw>
                </a:effectLst>
                <a:ea typeface="+mj-ea"/>
                <a:cs typeface="+mj-cs"/>
              </a:rPr>
              <a:t>Facilitadores:</a:t>
            </a:r>
          </a:p>
          <a:p>
            <a:pPr algn="l"/>
            <a:r>
              <a:rPr lang="es-CR" sz="1700" dirty="0"/>
              <a:t>	            Lic. Dinny Moya Álvarez</a:t>
            </a:r>
          </a:p>
          <a:p>
            <a:pPr algn="l"/>
            <a:r>
              <a:rPr lang="es-CR" sz="1700" dirty="0"/>
              <a:t>	            Lic. </a:t>
            </a:r>
            <a:r>
              <a:rPr lang="es-CR" sz="1700" dirty="0" err="1"/>
              <a:t>Kattya</a:t>
            </a:r>
            <a:r>
              <a:rPr lang="es-CR" sz="1700" dirty="0"/>
              <a:t> Miranda Torrentes</a:t>
            </a:r>
          </a:p>
          <a:p>
            <a:pPr algn="l"/>
            <a:r>
              <a:rPr lang="es-CR" sz="1700" dirty="0"/>
              <a:t>	            Lic. Manrique Alvarado Chaves</a:t>
            </a:r>
          </a:p>
        </p:txBody>
      </p:sp>
    </p:spTree>
    <p:extLst>
      <p:ext uri="{BB962C8B-B14F-4D97-AF65-F5344CB8AC3E}">
        <p14:creationId xmlns:p14="http://schemas.microsoft.com/office/powerpoint/2010/main" val="16581478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0" y="25232"/>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CARACTERÍSTICAS DE LA CÉDULA DE IDENTIDAD</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14679" y="1736203"/>
            <a:ext cx="10799806" cy="4508509"/>
          </a:xfrm>
        </p:spPr>
        <p:txBody>
          <a:bodyPr>
            <a:normAutofit/>
          </a:bodyPr>
          <a:lstStyle/>
          <a:p>
            <a:pPr marL="0" indent="0" algn="just">
              <a:buNone/>
            </a:pPr>
            <a:r>
              <a:rPr lang="es-CR" altLang="ja-JP" sz="1700" dirty="0">
                <a:solidFill>
                  <a:schemeClr val="tx1">
                    <a:lumMod val="50000"/>
                  </a:schemeClr>
                </a:solidFill>
                <a:ea typeface="+mn-ea"/>
                <a:cs typeface="+mn-cs"/>
              </a:rPr>
              <a:t>Asiento de nacimiento</a:t>
            </a:r>
          </a:p>
          <a:p>
            <a:pPr marL="0" indent="0" algn="just">
              <a:buNone/>
            </a:pPr>
            <a:endParaRPr lang="es-CR" altLang="ja-JP" sz="1700" dirty="0">
              <a:solidFill>
                <a:schemeClr val="tx1">
                  <a:lumMod val="50000"/>
                </a:schemeClr>
              </a:solidFill>
            </a:endParaRPr>
          </a:p>
          <a:p>
            <a:pPr marL="0" indent="0" algn="just">
              <a:buNone/>
            </a:pPr>
            <a:endParaRPr lang="es-CR" altLang="ja-JP" sz="1700" dirty="0">
              <a:solidFill>
                <a:schemeClr val="tx1">
                  <a:lumMod val="50000"/>
                </a:schemeClr>
              </a:solidFill>
              <a:ea typeface="+mn-ea"/>
              <a:cs typeface="+mn-cs"/>
            </a:endParaRPr>
          </a:p>
          <a:p>
            <a:pPr marL="0" indent="0" algn="just">
              <a:buNone/>
            </a:pPr>
            <a:r>
              <a:rPr lang="es-CR" altLang="ja-JP" sz="1700" dirty="0">
                <a:solidFill>
                  <a:schemeClr val="tx1">
                    <a:lumMod val="50000"/>
                  </a:schemeClr>
                </a:solidFill>
                <a:ea typeface="+mn-ea"/>
                <a:cs typeface="+mn-cs"/>
              </a:rPr>
              <a:t>Número de cédula:</a:t>
            </a:r>
            <a:endParaRPr lang="en-US" sz="1700" dirty="0"/>
          </a:p>
        </p:txBody>
      </p:sp>
      <p:sp>
        <p:nvSpPr>
          <p:cNvPr id="12" name="Rectángulo: esquinas redondeadas 11">
            <a:extLst>
              <a:ext uri="{FF2B5EF4-FFF2-40B4-BE49-F238E27FC236}">
                <a16:creationId xmlns:a16="http://schemas.microsoft.com/office/drawing/2014/main" id="{E69EBC42-E47E-9AB1-BB67-A4CCDA0D8FAE}"/>
              </a:ext>
            </a:extLst>
          </p:cNvPr>
          <p:cNvSpPr/>
          <p:nvPr/>
        </p:nvSpPr>
        <p:spPr>
          <a:xfrm>
            <a:off x="3633032" y="3072195"/>
            <a:ext cx="990344" cy="63660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rtlCol="0" anchor="ctr"/>
          <a:lstStyle/>
          <a:p>
            <a:pPr algn="ctr"/>
            <a:r>
              <a:rPr lang="es-ES" sz="2800" b="1" dirty="0">
                <a:effectLst>
                  <a:outerShdw blurRad="38100" dist="38100" dir="2700000" algn="tl">
                    <a:srgbClr val="000000">
                      <a:alpha val="43137"/>
                    </a:srgbClr>
                  </a:outerShdw>
                </a:effectLst>
              </a:rPr>
              <a:t>1</a:t>
            </a:r>
            <a:endParaRPr lang="es-CR" sz="2800" b="1" dirty="0">
              <a:effectLst>
                <a:outerShdw blurRad="38100" dist="38100" dir="2700000" algn="tl">
                  <a:srgbClr val="000000">
                    <a:alpha val="43137"/>
                  </a:srgbClr>
                </a:outerShdw>
              </a:effectLst>
            </a:endParaRPr>
          </a:p>
        </p:txBody>
      </p:sp>
      <p:sp>
        <p:nvSpPr>
          <p:cNvPr id="13" name="Rectángulo: esquinas redondeadas 12">
            <a:extLst>
              <a:ext uri="{FF2B5EF4-FFF2-40B4-BE49-F238E27FC236}">
                <a16:creationId xmlns:a16="http://schemas.microsoft.com/office/drawing/2014/main" id="{39580268-C882-84F1-F381-FC9ADA35E8AB}"/>
              </a:ext>
            </a:extLst>
          </p:cNvPr>
          <p:cNvSpPr/>
          <p:nvPr/>
        </p:nvSpPr>
        <p:spPr>
          <a:xfrm>
            <a:off x="5617580" y="3049106"/>
            <a:ext cx="1136538" cy="63660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rtlCol="0" anchor="ctr"/>
          <a:lstStyle/>
          <a:p>
            <a:pPr algn="ctr"/>
            <a:r>
              <a:rPr lang="es-ES" sz="2800" b="1" dirty="0">
                <a:effectLst>
                  <a:outerShdw blurRad="38100" dist="38100" dir="2700000" algn="tl">
                    <a:srgbClr val="000000">
                      <a:alpha val="43137"/>
                    </a:srgbClr>
                  </a:outerShdw>
                </a:effectLst>
              </a:rPr>
              <a:t>1292</a:t>
            </a:r>
            <a:endParaRPr lang="es-CR" sz="2800" b="1" dirty="0">
              <a:effectLst>
                <a:outerShdw blurRad="38100" dist="38100" dir="2700000" algn="tl">
                  <a:srgbClr val="000000">
                    <a:alpha val="43137"/>
                  </a:srgbClr>
                </a:outerShdw>
              </a:effectLst>
            </a:endParaRPr>
          </a:p>
        </p:txBody>
      </p:sp>
      <p:sp>
        <p:nvSpPr>
          <p:cNvPr id="14" name="Rectángulo: esquinas redondeadas 13">
            <a:extLst>
              <a:ext uri="{FF2B5EF4-FFF2-40B4-BE49-F238E27FC236}">
                <a16:creationId xmlns:a16="http://schemas.microsoft.com/office/drawing/2014/main" id="{62B267D3-2825-BA95-3370-0456A16BAA36}"/>
              </a:ext>
            </a:extLst>
          </p:cNvPr>
          <p:cNvSpPr/>
          <p:nvPr/>
        </p:nvSpPr>
        <p:spPr>
          <a:xfrm>
            <a:off x="7389214" y="3072195"/>
            <a:ext cx="1264185" cy="63660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rtlCol="0" anchor="ctr"/>
          <a:lstStyle/>
          <a:p>
            <a:pPr algn="ctr"/>
            <a:r>
              <a:rPr lang="es-ES" sz="2800" b="1" dirty="0">
                <a:effectLst>
                  <a:outerShdw blurRad="38100" dist="38100" dir="2700000" algn="tl">
                    <a:srgbClr val="000000">
                      <a:alpha val="43137"/>
                    </a:srgbClr>
                  </a:outerShdw>
                </a:effectLst>
              </a:rPr>
              <a:t>0338</a:t>
            </a:r>
            <a:endParaRPr lang="es-CR" sz="2800" b="1" dirty="0">
              <a:effectLst>
                <a:outerShdw blurRad="38100" dist="38100" dir="2700000" algn="tl">
                  <a:srgbClr val="000000">
                    <a:alpha val="43137"/>
                  </a:srgbClr>
                </a:outerShdw>
              </a:effectLst>
            </a:endParaRPr>
          </a:p>
        </p:txBody>
      </p:sp>
      <p:cxnSp>
        <p:nvCxnSpPr>
          <p:cNvPr id="17" name="Conector recto 16">
            <a:extLst>
              <a:ext uri="{FF2B5EF4-FFF2-40B4-BE49-F238E27FC236}">
                <a16:creationId xmlns:a16="http://schemas.microsoft.com/office/drawing/2014/main" id="{A00F9090-E96E-91D2-2F42-56F512E16BAD}"/>
              </a:ext>
            </a:extLst>
          </p:cNvPr>
          <p:cNvCxnSpPr/>
          <p:nvPr/>
        </p:nvCxnSpPr>
        <p:spPr>
          <a:xfrm>
            <a:off x="7780108" y="2577290"/>
            <a:ext cx="138896" cy="0"/>
          </a:xfrm>
          <a:prstGeom prst="line">
            <a:avLst/>
          </a:prstGeom>
          <a:ln w="762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0">
            <a:schemeClr val="accent1"/>
          </a:fillRef>
          <a:effectRef idx="1">
            <a:schemeClr val="accent1"/>
          </a:effectRef>
          <a:fontRef idx="minor">
            <a:schemeClr val="tx1"/>
          </a:fontRef>
        </p:style>
      </p:cxnSp>
      <p:cxnSp>
        <p:nvCxnSpPr>
          <p:cNvPr id="18" name="Conector recto 17">
            <a:extLst>
              <a:ext uri="{FF2B5EF4-FFF2-40B4-BE49-F238E27FC236}">
                <a16:creationId xmlns:a16="http://schemas.microsoft.com/office/drawing/2014/main" id="{0823D1B5-F551-24D0-432D-F69A35C31AED}"/>
              </a:ext>
            </a:extLst>
          </p:cNvPr>
          <p:cNvCxnSpPr/>
          <p:nvPr/>
        </p:nvCxnSpPr>
        <p:spPr>
          <a:xfrm>
            <a:off x="5617580" y="2579215"/>
            <a:ext cx="138896" cy="0"/>
          </a:xfrm>
          <a:prstGeom prst="line">
            <a:avLst/>
          </a:prstGeom>
          <a:ln w="762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0">
            <a:schemeClr val="accent1"/>
          </a:fillRef>
          <a:effectRef idx="1">
            <a:schemeClr val="accent1"/>
          </a:effectRef>
          <a:fontRef idx="minor">
            <a:schemeClr val="tx1"/>
          </a:fontRef>
        </p:style>
      </p:cxnSp>
      <p:sp>
        <p:nvSpPr>
          <p:cNvPr id="19" name="Rectángulo: esquinas redondeadas 18">
            <a:extLst>
              <a:ext uri="{FF2B5EF4-FFF2-40B4-BE49-F238E27FC236}">
                <a16:creationId xmlns:a16="http://schemas.microsoft.com/office/drawing/2014/main" id="{E8CDAE75-DA58-7901-386F-168AA8CE0D52}"/>
              </a:ext>
            </a:extLst>
          </p:cNvPr>
          <p:cNvSpPr/>
          <p:nvPr/>
        </p:nvSpPr>
        <p:spPr>
          <a:xfrm>
            <a:off x="3253253" y="4183192"/>
            <a:ext cx="1948130" cy="2016514"/>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marL="171458" indent="-171458">
              <a:buFontTx/>
              <a:buAutoNum type="arabicPeriod"/>
              <a:defRPr/>
            </a:pPr>
            <a:r>
              <a:rPr lang="es-CR" sz="1200" dirty="0">
                <a:solidFill>
                  <a:schemeClr val="tx1">
                    <a:lumMod val="50000"/>
                  </a:schemeClr>
                </a:solidFill>
              </a:rPr>
              <a:t> San José</a:t>
            </a:r>
          </a:p>
          <a:p>
            <a:pPr marL="171458" indent="-171458">
              <a:buFontTx/>
              <a:buAutoNum type="arabicPeriod"/>
              <a:defRPr/>
            </a:pPr>
            <a:r>
              <a:rPr lang="es-CR" sz="1200" dirty="0">
                <a:solidFill>
                  <a:schemeClr val="tx1">
                    <a:lumMod val="50000"/>
                  </a:schemeClr>
                </a:solidFill>
              </a:rPr>
              <a:t> Alajuela</a:t>
            </a:r>
          </a:p>
          <a:p>
            <a:pPr marL="171458" indent="-171458">
              <a:buFontTx/>
              <a:buAutoNum type="arabicPeriod"/>
              <a:defRPr/>
            </a:pPr>
            <a:r>
              <a:rPr lang="es-CR" sz="1200" dirty="0">
                <a:solidFill>
                  <a:schemeClr val="tx1">
                    <a:lumMod val="50000"/>
                  </a:schemeClr>
                </a:solidFill>
              </a:rPr>
              <a:t> Cartago</a:t>
            </a:r>
          </a:p>
          <a:p>
            <a:pPr marL="171458" indent="-171458">
              <a:buFontTx/>
              <a:buAutoNum type="arabicPeriod"/>
              <a:defRPr/>
            </a:pPr>
            <a:r>
              <a:rPr lang="es-CR" sz="1200" dirty="0">
                <a:solidFill>
                  <a:schemeClr val="tx1">
                    <a:lumMod val="50000"/>
                  </a:schemeClr>
                </a:solidFill>
              </a:rPr>
              <a:t> Heredia</a:t>
            </a:r>
          </a:p>
          <a:p>
            <a:pPr marL="171458" indent="-171458">
              <a:buFontTx/>
              <a:buAutoNum type="arabicPeriod"/>
              <a:defRPr/>
            </a:pPr>
            <a:r>
              <a:rPr lang="es-CR" sz="1200" dirty="0">
                <a:solidFill>
                  <a:schemeClr val="tx1">
                    <a:lumMod val="50000"/>
                  </a:schemeClr>
                </a:solidFill>
              </a:rPr>
              <a:t> Guanacaste</a:t>
            </a:r>
          </a:p>
          <a:p>
            <a:pPr marL="171458" indent="-171458">
              <a:buFontTx/>
              <a:buAutoNum type="arabicPeriod"/>
              <a:defRPr/>
            </a:pPr>
            <a:r>
              <a:rPr lang="es-CR" sz="1200" dirty="0">
                <a:solidFill>
                  <a:schemeClr val="tx1">
                    <a:lumMod val="50000"/>
                  </a:schemeClr>
                </a:solidFill>
              </a:rPr>
              <a:t> Puntarenas</a:t>
            </a:r>
          </a:p>
          <a:p>
            <a:pPr marL="171458" indent="-171458">
              <a:buFontTx/>
              <a:buAutoNum type="arabicPeriod"/>
              <a:defRPr/>
            </a:pPr>
            <a:r>
              <a:rPr lang="es-CR" sz="1200" dirty="0">
                <a:solidFill>
                  <a:schemeClr val="tx1">
                    <a:lumMod val="50000"/>
                  </a:schemeClr>
                </a:solidFill>
              </a:rPr>
              <a:t> Limón</a:t>
            </a:r>
          </a:p>
          <a:p>
            <a:pPr marL="171458" indent="-171458">
              <a:buFontTx/>
              <a:buAutoNum type="arabicPeriod"/>
              <a:defRPr/>
            </a:pPr>
            <a:r>
              <a:rPr lang="es-CR" sz="1200" dirty="0">
                <a:solidFill>
                  <a:schemeClr val="tx1">
                    <a:lumMod val="50000"/>
                  </a:schemeClr>
                </a:solidFill>
              </a:rPr>
              <a:t> Naturalizados</a:t>
            </a:r>
          </a:p>
          <a:p>
            <a:pPr marL="171458" indent="-171458">
              <a:buFontTx/>
              <a:buAutoNum type="arabicPeriod"/>
              <a:defRPr/>
            </a:pPr>
            <a:r>
              <a:rPr lang="es-CR" sz="1200" dirty="0">
                <a:solidFill>
                  <a:schemeClr val="tx1">
                    <a:lumMod val="50000"/>
                  </a:schemeClr>
                </a:solidFill>
              </a:rPr>
              <a:t> Partido Especial</a:t>
            </a:r>
          </a:p>
        </p:txBody>
      </p:sp>
      <p:sp>
        <p:nvSpPr>
          <p:cNvPr id="21" name="Rectángulo: esquinas redondeadas 20">
            <a:extLst>
              <a:ext uri="{FF2B5EF4-FFF2-40B4-BE49-F238E27FC236}">
                <a16:creationId xmlns:a16="http://schemas.microsoft.com/office/drawing/2014/main" id="{EC7AC0EC-A885-7654-285C-FF49AD0AC684}"/>
              </a:ext>
            </a:extLst>
          </p:cNvPr>
          <p:cNvSpPr/>
          <p:nvPr/>
        </p:nvSpPr>
        <p:spPr>
          <a:xfrm>
            <a:off x="7398779" y="4183192"/>
            <a:ext cx="1245054" cy="636610"/>
          </a:xfrm>
          <a:prstGeom prst="roundRect">
            <a:avLst/>
          </a:prstGeom>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s-ES" sz="1700" dirty="0">
                <a:solidFill>
                  <a:schemeClr val="tx1">
                    <a:lumMod val="50000"/>
                  </a:schemeClr>
                </a:solidFill>
              </a:rPr>
              <a:t>Asiento</a:t>
            </a:r>
            <a:endParaRPr lang="es-CR" sz="1700" dirty="0">
              <a:solidFill>
                <a:schemeClr val="tx1">
                  <a:lumMod val="50000"/>
                </a:schemeClr>
              </a:solidFill>
            </a:endParaRPr>
          </a:p>
        </p:txBody>
      </p:sp>
      <p:sp>
        <p:nvSpPr>
          <p:cNvPr id="22" name="Rectángulo: esquinas redondeadas 21">
            <a:extLst>
              <a:ext uri="{FF2B5EF4-FFF2-40B4-BE49-F238E27FC236}">
                <a16:creationId xmlns:a16="http://schemas.microsoft.com/office/drawing/2014/main" id="{0D232DB6-1E14-F6B1-4760-458570E3EADE}"/>
              </a:ext>
            </a:extLst>
          </p:cNvPr>
          <p:cNvSpPr/>
          <p:nvPr/>
        </p:nvSpPr>
        <p:spPr>
          <a:xfrm>
            <a:off x="5609475" y="4158718"/>
            <a:ext cx="1245054" cy="636610"/>
          </a:xfrm>
          <a:prstGeom prst="roundRect">
            <a:avLst/>
          </a:prstGeom>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s-ES" sz="1700" dirty="0">
                <a:solidFill>
                  <a:schemeClr val="tx1">
                    <a:lumMod val="50000"/>
                  </a:schemeClr>
                </a:solidFill>
              </a:rPr>
              <a:t>Tomo</a:t>
            </a:r>
            <a:endParaRPr lang="es-CR" sz="1700" dirty="0">
              <a:solidFill>
                <a:schemeClr val="tx1">
                  <a:lumMod val="50000"/>
                </a:schemeClr>
              </a:solidFill>
            </a:endParaRPr>
          </a:p>
        </p:txBody>
      </p:sp>
      <p:sp>
        <p:nvSpPr>
          <p:cNvPr id="25" name="Flecha: hacia abajo 24">
            <a:extLst>
              <a:ext uri="{FF2B5EF4-FFF2-40B4-BE49-F238E27FC236}">
                <a16:creationId xmlns:a16="http://schemas.microsoft.com/office/drawing/2014/main" id="{9A9E1D79-6B61-8D6E-14A1-17C8513DFC5B}"/>
              </a:ext>
            </a:extLst>
          </p:cNvPr>
          <p:cNvSpPr/>
          <p:nvPr/>
        </p:nvSpPr>
        <p:spPr>
          <a:xfrm>
            <a:off x="4028852" y="3763580"/>
            <a:ext cx="223394" cy="347990"/>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7" name="Flecha: hacia abajo 26">
            <a:extLst>
              <a:ext uri="{FF2B5EF4-FFF2-40B4-BE49-F238E27FC236}">
                <a16:creationId xmlns:a16="http://schemas.microsoft.com/office/drawing/2014/main" id="{79334EC3-417A-88DB-EA91-49C1ADA13AF5}"/>
              </a:ext>
            </a:extLst>
          </p:cNvPr>
          <p:cNvSpPr/>
          <p:nvPr/>
        </p:nvSpPr>
        <p:spPr>
          <a:xfrm>
            <a:off x="6120305" y="3751642"/>
            <a:ext cx="223394" cy="347990"/>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8" name="Flecha: hacia abajo 27">
            <a:extLst>
              <a:ext uri="{FF2B5EF4-FFF2-40B4-BE49-F238E27FC236}">
                <a16:creationId xmlns:a16="http://schemas.microsoft.com/office/drawing/2014/main" id="{7B879C0B-02B6-DB20-8395-537C1787DD85}"/>
              </a:ext>
            </a:extLst>
          </p:cNvPr>
          <p:cNvSpPr/>
          <p:nvPr/>
        </p:nvSpPr>
        <p:spPr>
          <a:xfrm>
            <a:off x="7909609" y="3764257"/>
            <a:ext cx="223394" cy="347990"/>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20" name="Rectángulo: esquinas redondeadas 19">
            <a:extLst>
              <a:ext uri="{FF2B5EF4-FFF2-40B4-BE49-F238E27FC236}">
                <a16:creationId xmlns:a16="http://schemas.microsoft.com/office/drawing/2014/main" id="{C5CA6DB7-C445-A287-BC34-342FADFC8FF8}"/>
              </a:ext>
            </a:extLst>
          </p:cNvPr>
          <p:cNvSpPr/>
          <p:nvPr/>
        </p:nvSpPr>
        <p:spPr>
          <a:xfrm>
            <a:off x="3412513" y="1625620"/>
            <a:ext cx="616340" cy="343221"/>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rtlCol="0" anchor="ctr"/>
          <a:lstStyle/>
          <a:p>
            <a:pPr algn="ctr"/>
            <a:r>
              <a:rPr lang="es-ES" sz="2800" b="1" dirty="0">
                <a:effectLst>
                  <a:outerShdw blurRad="38100" dist="38100" dir="2700000" algn="tl">
                    <a:srgbClr val="000000">
                      <a:alpha val="43137"/>
                    </a:srgbClr>
                  </a:outerShdw>
                </a:effectLst>
              </a:rPr>
              <a:t>1</a:t>
            </a:r>
            <a:endParaRPr lang="es-CR" sz="2800" b="1" dirty="0">
              <a:effectLst>
                <a:outerShdw blurRad="38100" dist="38100" dir="2700000" algn="tl">
                  <a:srgbClr val="000000">
                    <a:alpha val="43137"/>
                  </a:srgbClr>
                </a:outerShdw>
              </a:effectLst>
            </a:endParaRPr>
          </a:p>
        </p:txBody>
      </p:sp>
      <p:sp>
        <p:nvSpPr>
          <p:cNvPr id="29" name="Rectángulo: esquinas redondeadas 28">
            <a:extLst>
              <a:ext uri="{FF2B5EF4-FFF2-40B4-BE49-F238E27FC236}">
                <a16:creationId xmlns:a16="http://schemas.microsoft.com/office/drawing/2014/main" id="{7ECADEEF-9208-2DBD-8608-30A0E146E699}"/>
              </a:ext>
            </a:extLst>
          </p:cNvPr>
          <p:cNvSpPr/>
          <p:nvPr/>
        </p:nvSpPr>
        <p:spPr>
          <a:xfrm>
            <a:off x="3003052" y="2284912"/>
            <a:ext cx="1435261" cy="34799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defRPr/>
            </a:pPr>
            <a:r>
              <a:rPr lang="es-ES" sz="1200" dirty="0">
                <a:solidFill>
                  <a:schemeClr val="tx1">
                    <a:lumMod val="50000"/>
                  </a:schemeClr>
                </a:solidFill>
              </a:rPr>
              <a:t>Provincia / Partido</a:t>
            </a:r>
            <a:endParaRPr lang="es-CR" sz="1200" dirty="0">
              <a:solidFill>
                <a:schemeClr val="tx1">
                  <a:lumMod val="50000"/>
                </a:schemeClr>
              </a:solidFill>
            </a:endParaRPr>
          </a:p>
        </p:txBody>
      </p:sp>
      <p:sp>
        <p:nvSpPr>
          <p:cNvPr id="32" name="Flecha: hacia abajo 31">
            <a:extLst>
              <a:ext uri="{FF2B5EF4-FFF2-40B4-BE49-F238E27FC236}">
                <a16:creationId xmlns:a16="http://schemas.microsoft.com/office/drawing/2014/main" id="{83D4AB3B-31A1-8CCB-D71B-7C04A549DE00}"/>
              </a:ext>
            </a:extLst>
          </p:cNvPr>
          <p:cNvSpPr/>
          <p:nvPr/>
        </p:nvSpPr>
        <p:spPr>
          <a:xfrm>
            <a:off x="3626123" y="1994073"/>
            <a:ext cx="189120" cy="254708"/>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5" name="Rectángulo: esquinas redondeadas 34">
            <a:extLst>
              <a:ext uri="{FF2B5EF4-FFF2-40B4-BE49-F238E27FC236}">
                <a16:creationId xmlns:a16="http://schemas.microsoft.com/office/drawing/2014/main" id="{26CD5B90-AB46-119A-F6F2-0C852297344C}"/>
              </a:ext>
            </a:extLst>
          </p:cNvPr>
          <p:cNvSpPr/>
          <p:nvPr/>
        </p:nvSpPr>
        <p:spPr>
          <a:xfrm>
            <a:off x="4438313" y="1605806"/>
            <a:ext cx="1133085" cy="343221"/>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rtlCol="0" anchor="ctr"/>
          <a:lstStyle/>
          <a:p>
            <a:pPr algn="ctr"/>
            <a:r>
              <a:rPr lang="es-ES" sz="2800" b="1" dirty="0">
                <a:effectLst>
                  <a:outerShdw blurRad="38100" dist="38100" dir="2700000" algn="tl">
                    <a:srgbClr val="000000">
                      <a:alpha val="43137"/>
                    </a:srgbClr>
                  </a:outerShdw>
                </a:effectLst>
              </a:rPr>
              <a:t>1292</a:t>
            </a:r>
            <a:endParaRPr lang="es-CR" sz="2800" b="1" dirty="0">
              <a:effectLst>
                <a:outerShdw blurRad="38100" dist="38100" dir="2700000" algn="tl">
                  <a:srgbClr val="000000">
                    <a:alpha val="43137"/>
                  </a:srgbClr>
                </a:outerShdw>
              </a:effectLst>
            </a:endParaRPr>
          </a:p>
        </p:txBody>
      </p:sp>
      <p:sp>
        <p:nvSpPr>
          <p:cNvPr id="36" name="Rectángulo: esquinas redondeadas 35">
            <a:extLst>
              <a:ext uri="{FF2B5EF4-FFF2-40B4-BE49-F238E27FC236}">
                <a16:creationId xmlns:a16="http://schemas.microsoft.com/office/drawing/2014/main" id="{25ABE48A-D1DA-13F6-FAB9-2E4483629CE1}"/>
              </a:ext>
            </a:extLst>
          </p:cNvPr>
          <p:cNvSpPr/>
          <p:nvPr/>
        </p:nvSpPr>
        <p:spPr>
          <a:xfrm>
            <a:off x="4692997" y="2282791"/>
            <a:ext cx="584447" cy="34799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defRPr/>
            </a:pPr>
            <a:r>
              <a:rPr lang="es-ES" sz="1200" dirty="0">
                <a:solidFill>
                  <a:schemeClr val="tx1">
                    <a:lumMod val="50000"/>
                  </a:schemeClr>
                </a:solidFill>
              </a:rPr>
              <a:t>Tomo</a:t>
            </a:r>
            <a:endParaRPr lang="es-CR" sz="1200" dirty="0">
              <a:solidFill>
                <a:schemeClr val="tx1">
                  <a:lumMod val="50000"/>
                </a:schemeClr>
              </a:solidFill>
            </a:endParaRPr>
          </a:p>
        </p:txBody>
      </p:sp>
      <p:sp>
        <p:nvSpPr>
          <p:cNvPr id="37" name="Flecha: hacia abajo 36">
            <a:extLst>
              <a:ext uri="{FF2B5EF4-FFF2-40B4-BE49-F238E27FC236}">
                <a16:creationId xmlns:a16="http://schemas.microsoft.com/office/drawing/2014/main" id="{BBB56772-2711-0278-9FE5-79DE677B76E3}"/>
              </a:ext>
            </a:extLst>
          </p:cNvPr>
          <p:cNvSpPr/>
          <p:nvPr/>
        </p:nvSpPr>
        <p:spPr>
          <a:xfrm>
            <a:off x="4910295" y="1974259"/>
            <a:ext cx="189120" cy="254708"/>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8" name="Rectángulo: esquinas redondeadas 37">
            <a:extLst>
              <a:ext uri="{FF2B5EF4-FFF2-40B4-BE49-F238E27FC236}">
                <a16:creationId xmlns:a16="http://schemas.microsoft.com/office/drawing/2014/main" id="{1106C66E-B646-BCED-D57F-97BB0832D1DE}"/>
              </a:ext>
            </a:extLst>
          </p:cNvPr>
          <p:cNvSpPr/>
          <p:nvPr/>
        </p:nvSpPr>
        <p:spPr>
          <a:xfrm>
            <a:off x="5793747" y="1602579"/>
            <a:ext cx="1133085" cy="343221"/>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rtlCol="0" anchor="ctr"/>
          <a:lstStyle/>
          <a:p>
            <a:pPr algn="ctr"/>
            <a:r>
              <a:rPr lang="es-ES" sz="2800" b="1" dirty="0">
                <a:effectLst>
                  <a:outerShdw blurRad="38100" dist="38100" dir="2700000" algn="tl">
                    <a:srgbClr val="000000">
                      <a:alpha val="43137"/>
                    </a:srgbClr>
                  </a:outerShdw>
                </a:effectLst>
              </a:rPr>
              <a:t>169</a:t>
            </a:r>
            <a:endParaRPr lang="es-CR" sz="2800" b="1" dirty="0">
              <a:effectLst>
                <a:outerShdw blurRad="38100" dist="38100" dir="2700000" algn="tl">
                  <a:srgbClr val="000000">
                    <a:alpha val="43137"/>
                  </a:srgbClr>
                </a:outerShdw>
              </a:effectLst>
            </a:endParaRPr>
          </a:p>
        </p:txBody>
      </p:sp>
      <p:sp>
        <p:nvSpPr>
          <p:cNvPr id="39" name="Rectángulo: esquinas redondeadas 38">
            <a:extLst>
              <a:ext uri="{FF2B5EF4-FFF2-40B4-BE49-F238E27FC236}">
                <a16:creationId xmlns:a16="http://schemas.microsoft.com/office/drawing/2014/main" id="{E6284CC3-A6BB-5773-DFB4-2E11217A04CA}"/>
              </a:ext>
            </a:extLst>
          </p:cNvPr>
          <p:cNvSpPr/>
          <p:nvPr/>
        </p:nvSpPr>
        <p:spPr>
          <a:xfrm>
            <a:off x="6048431" y="2279564"/>
            <a:ext cx="584447" cy="34799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defRPr/>
            </a:pPr>
            <a:r>
              <a:rPr lang="es-ES" sz="1200" dirty="0">
                <a:solidFill>
                  <a:schemeClr val="tx1">
                    <a:lumMod val="50000"/>
                  </a:schemeClr>
                </a:solidFill>
              </a:rPr>
              <a:t>Folio</a:t>
            </a:r>
            <a:endParaRPr lang="es-CR" sz="1200" dirty="0">
              <a:solidFill>
                <a:schemeClr val="tx1">
                  <a:lumMod val="50000"/>
                </a:schemeClr>
              </a:solidFill>
            </a:endParaRPr>
          </a:p>
        </p:txBody>
      </p:sp>
      <p:sp>
        <p:nvSpPr>
          <p:cNvPr id="40" name="Flecha: hacia abajo 39">
            <a:extLst>
              <a:ext uri="{FF2B5EF4-FFF2-40B4-BE49-F238E27FC236}">
                <a16:creationId xmlns:a16="http://schemas.microsoft.com/office/drawing/2014/main" id="{4BD86F1C-CCC1-46A2-1CC8-54C843C85818}"/>
              </a:ext>
            </a:extLst>
          </p:cNvPr>
          <p:cNvSpPr/>
          <p:nvPr/>
        </p:nvSpPr>
        <p:spPr>
          <a:xfrm>
            <a:off x="6265729" y="1971032"/>
            <a:ext cx="189120" cy="254708"/>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41" name="Rectángulo: esquinas redondeadas 40">
            <a:extLst>
              <a:ext uri="{FF2B5EF4-FFF2-40B4-BE49-F238E27FC236}">
                <a16:creationId xmlns:a16="http://schemas.microsoft.com/office/drawing/2014/main" id="{EFD5DCF5-4370-F6D3-7742-514AE3D2CAB3}"/>
              </a:ext>
            </a:extLst>
          </p:cNvPr>
          <p:cNvSpPr/>
          <p:nvPr/>
        </p:nvSpPr>
        <p:spPr>
          <a:xfrm>
            <a:off x="7169255" y="1602579"/>
            <a:ext cx="1133085" cy="343221"/>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rtlCol="0" anchor="ctr"/>
          <a:lstStyle/>
          <a:p>
            <a:pPr algn="ctr"/>
            <a:r>
              <a:rPr lang="es-ES" sz="2800" b="1" dirty="0">
                <a:effectLst>
                  <a:outerShdw blurRad="38100" dist="38100" dir="2700000" algn="tl">
                    <a:srgbClr val="000000">
                      <a:alpha val="43137"/>
                    </a:srgbClr>
                  </a:outerShdw>
                </a:effectLst>
              </a:rPr>
              <a:t>0338</a:t>
            </a:r>
            <a:endParaRPr lang="es-CR" sz="2800" b="1" dirty="0">
              <a:effectLst>
                <a:outerShdw blurRad="38100" dist="38100" dir="2700000" algn="tl">
                  <a:srgbClr val="000000">
                    <a:alpha val="43137"/>
                  </a:srgbClr>
                </a:outerShdw>
              </a:effectLst>
            </a:endParaRPr>
          </a:p>
        </p:txBody>
      </p:sp>
      <p:sp>
        <p:nvSpPr>
          <p:cNvPr id="42" name="Rectángulo: esquinas redondeadas 41">
            <a:extLst>
              <a:ext uri="{FF2B5EF4-FFF2-40B4-BE49-F238E27FC236}">
                <a16:creationId xmlns:a16="http://schemas.microsoft.com/office/drawing/2014/main" id="{4EB23E55-2597-A050-8553-AE9C21F7578D}"/>
              </a:ext>
            </a:extLst>
          </p:cNvPr>
          <p:cNvSpPr/>
          <p:nvPr/>
        </p:nvSpPr>
        <p:spPr>
          <a:xfrm>
            <a:off x="7389214" y="2279564"/>
            <a:ext cx="725340" cy="347990"/>
          </a:xfrm>
          <a:prstGeom prst="roundRect">
            <a:avLst/>
          </a:prstGeom>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defRPr/>
            </a:pPr>
            <a:r>
              <a:rPr lang="es-ES" sz="1200" dirty="0">
                <a:solidFill>
                  <a:schemeClr val="tx1">
                    <a:lumMod val="50000"/>
                  </a:schemeClr>
                </a:solidFill>
              </a:rPr>
              <a:t>Asiento</a:t>
            </a:r>
            <a:endParaRPr lang="es-CR" sz="1200" dirty="0">
              <a:solidFill>
                <a:schemeClr val="tx1">
                  <a:lumMod val="50000"/>
                </a:schemeClr>
              </a:solidFill>
            </a:endParaRPr>
          </a:p>
        </p:txBody>
      </p:sp>
      <p:sp>
        <p:nvSpPr>
          <p:cNvPr id="43" name="Flecha: hacia abajo 42">
            <a:extLst>
              <a:ext uri="{FF2B5EF4-FFF2-40B4-BE49-F238E27FC236}">
                <a16:creationId xmlns:a16="http://schemas.microsoft.com/office/drawing/2014/main" id="{0B9B6CE6-B64F-AAEB-12DC-8DA303EE157E}"/>
              </a:ext>
            </a:extLst>
          </p:cNvPr>
          <p:cNvSpPr/>
          <p:nvPr/>
        </p:nvSpPr>
        <p:spPr>
          <a:xfrm>
            <a:off x="7641237" y="1971032"/>
            <a:ext cx="189120" cy="254708"/>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805850227"/>
      </p:ext>
    </p:extLst>
  </p:cSld>
  <p:clrMapOvr>
    <a:masterClrMapping/>
  </p:clrMapOvr>
  <mc:AlternateContent xmlns:mc="http://schemas.openxmlformats.org/markup-compatibility/2006" xmlns:p14="http://schemas.microsoft.com/office/powerpoint/2010/main">
    <mc:Choice Requires="p14">
      <p:transition spd="slow" p14:dur="625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B7419-32C0-9AAE-A7E5-A75AA636597E}"/>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6DA6AEF9-234F-A8AD-F44B-6A0F4BD97420}"/>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FB39853D-6712-891F-26E0-6519B00A2686}"/>
              </a:ext>
            </a:extLst>
          </p:cNvPr>
          <p:cNvSpPr>
            <a:spLocks noGrp="1"/>
          </p:cNvSpPr>
          <p:nvPr>
            <p:ph type="title"/>
          </p:nvPr>
        </p:nvSpPr>
        <p:spPr>
          <a:xfrm>
            <a:off x="2729378" y="460457"/>
            <a:ext cx="8494196" cy="1047927"/>
          </a:xfrm>
        </p:spPr>
        <p:txBody>
          <a:bodyPr anchor="b">
            <a:normAutofit fontScale="90000"/>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DISEÑO DE LAS CÉDULAS DE IDENTIDAD VIGENTES</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3" name="Imagen 2">
            <a:extLst>
              <a:ext uri="{FF2B5EF4-FFF2-40B4-BE49-F238E27FC236}">
                <a16:creationId xmlns:a16="http://schemas.microsoft.com/office/drawing/2014/main" id="{6BBFABB0-6031-DEE9-1578-4CC004EF3F80}"/>
              </a:ext>
            </a:extLst>
          </p:cNvPr>
          <p:cNvPicPr>
            <a:picLocks noChangeAspect="1"/>
          </p:cNvPicPr>
          <p:nvPr/>
        </p:nvPicPr>
        <p:blipFill>
          <a:blip r:embed="rId3"/>
          <a:stretch>
            <a:fillRect/>
          </a:stretch>
        </p:blipFill>
        <p:spPr>
          <a:xfrm>
            <a:off x="611191" y="2720690"/>
            <a:ext cx="5612130" cy="3148965"/>
          </a:xfrm>
          <a:prstGeom prst="rect">
            <a:avLst/>
          </a:prstGeom>
        </p:spPr>
      </p:pic>
      <p:pic>
        <p:nvPicPr>
          <p:cNvPr id="4" name="Imagen 3">
            <a:extLst>
              <a:ext uri="{FF2B5EF4-FFF2-40B4-BE49-F238E27FC236}">
                <a16:creationId xmlns:a16="http://schemas.microsoft.com/office/drawing/2014/main" id="{83B10637-15A5-DC6D-8477-54C1E2F4E9EC}"/>
              </a:ext>
            </a:extLst>
          </p:cNvPr>
          <p:cNvPicPr>
            <a:picLocks noChangeAspect="1"/>
          </p:cNvPicPr>
          <p:nvPr/>
        </p:nvPicPr>
        <p:blipFill>
          <a:blip r:embed="rId4"/>
          <a:stretch>
            <a:fillRect/>
          </a:stretch>
        </p:blipFill>
        <p:spPr>
          <a:xfrm>
            <a:off x="6095999" y="2587266"/>
            <a:ext cx="5612130" cy="3098165"/>
          </a:xfrm>
          <a:prstGeom prst="rect">
            <a:avLst/>
          </a:prstGeom>
        </p:spPr>
      </p:pic>
      <p:sp>
        <p:nvSpPr>
          <p:cNvPr id="5" name="Rectángulo: esquinas redondeadas 4">
            <a:extLst>
              <a:ext uri="{FF2B5EF4-FFF2-40B4-BE49-F238E27FC236}">
                <a16:creationId xmlns:a16="http://schemas.microsoft.com/office/drawing/2014/main" id="{7ADE1C1A-61FE-0320-2598-D559B06EDC3B}"/>
              </a:ext>
            </a:extLst>
          </p:cNvPr>
          <p:cNvSpPr/>
          <p:nvPr/>
        </p:nvSpPr>
        <p:spPr>
          <a:xfrm>
            <a:off x="5465293" y="1713748"/>
            <a:ext cx="1261412" cy="62682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dirty="0"/>
              <a:t>1996</a:t>
            </a:r>
            <a:endParaRPr lang="es-CR" sz="3200" dirty="0"/>
          </a:p>
        </p:txBody>
      </p:sp>
    </p:spTree>
    <p:extLst>
      <p:ext uri="{BB962C8B-B14F-4D97-AF65-F5344CB8AC3E}">
        <p14:creationId xmlns:p14="http://schemas.microsoft.com/office/powerpoint/2010/main" val="18173468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34956-B099-5A06-9F0F-5680E2F7DDF1}"/>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2424CE78-38B5-D17B-1F73-26F3FB67B9AD}"/>
              </a:ext>
            </a:extLst>
          </p:cNvPr>
          <p:cNvPicPr>
            <a:picLocks noChangeAspect="1"/>
          </p:cNvPicPr>
          <p:nvPr/>
        </p:nvPicPr>
        <p:blipFill>
          <a:blip r:embed="rId2"/>
          <a:stretch>
            <a:fillRect/>
          </a:stretch>
        </p:blipFill>
        <p:spPr>
          <a:xfrm>
            <a:off x="-1" y="0"/>
            <a:ext cx="12192000" cy="6858000"/>
          </a:xfrm>
          <a:prstGeom prst="rect">
            <a:avLst/>
          </a:prstGeom>
        </p:spPr>
      </p:pic>
      <p:sp>
        <p:nvSpPr>
          <p:cNvPr id="5" name="Rectángulo: esquinas redondeadas 4">
            <a:extLst>
              <a:ext uri="{FF2B5EF4-FFF2-40B4-BE49-F238E27FC236}">
                <a16:creationId xmlns:a16="http://schemas.microsoft.com/office/drawing/2014/main" id="{6C466918-A148-5B8A-2A69-25F5FA660739}"/>
              </a:ext>
            </a:extLst>
          </p:cNvPr>
          <p:cNvSpPr/>
          <p:nvPr/>
        </p:nvSpPr>
        <p:spPr>
          <a:xfrm>
            <a:off x="5293344" y="1262757"/>
            <a:ext cx="1261412" cy="62682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dirty="0"/>
              <a:t>2018</a:t>
            </a:r>
            <a:endParaRPr lang="es-CR" sz="3200" dirty="0"/>
          </a:p>
        </p:txBody>
      </p:sp>
      <p:pic>
        <p:nvPicPr>
          <p:cNvPr id="9" name="Imagen 8">
            <a:extLst>
              <a:ext uri="{FF2B5EF4-FFF2-40B4-BE49-F238E27FC236}">
                <a16:creationId xmlns:a16="http://schemas.microsoft.com/office/drawing/2014/main" id="{329252A8-4789-626E-8C0E-200FDE4E62E7}"/>
              </a:ext>
            </a:extLst>
          </p:cNvPr>
          <p:cNvPicPr>
            <a:picLocks noChangeAspect="1"/>
          </p:cNvPicPr>
          <p:nvPr/>
        </p:nvPicPr>
        <p:blipFill rotWithShape="1">
          <a:blip r:embed="rId3">
            <a:extLst>
              <a:ext uri="{28A0092B-C50C-407E-A947-70E740481C1C}">
                <a14:useLocalDpi xmlns:a14="http://schemas.microsoft.com/office/drawing/2010/main" val="0"/>
              </a:ext>
            </a:extLst>
          </a:blip>
          <a:srcRect b="50000"/>
          <a:stretch>
            <a:fillRect/>
          </a:stretch>
        </p:blipFill>
        <p:spPr bwMode="auto">
          <a:xfrm>
            <a:off x="485775" y="2242443"/>
            <a:ext cx="5610225" cy="3324225"/>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8A81DA9A-13D5-05B3-E771-FC7D1D4E1AE8}"/>
              </a:ext>
            </a:extLst>
          </p:cNvPr>
          <p:cNvPicPr>
            <a:picLocks noChangeAspect="1"/>
          </p:cNvPicPr>
          <p:nvPr/>
        </p:nvPicPr>
        <p:blipFill rotWithShape="1">
          <a:blip r:embed="rId3">
            <a:extLst>
              <a:ext uri="{28A0092B-C50C-407E-A947-70E740481C1C}">
                <a14:useLocalDpi xmlns:a14="http://schemas.microsoft.com/office/drawing/2010/main" val="0"/>
              </a:ext>
            </a:extLst>
          </a:blip>
          <a:srcRect t="49570"/>
          <a:stretch>
            <a:fillRect/>
          </a:stretch>
        </p:blipFill>
        <p:spPr bwMode="auto">
          <a:xfrm>
            <a:off x="5924050" y="2242443"/>
            <a:ext cx="5610225" cy="3352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593719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31AB5-4411-FD7D-CC76-5C206A392C68}"/>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7308EFE7-40E4-5C57-5B25-42498C43ACA1}"/>
              </a:ext>
            </a:extLst>
          </p:cNvPr>
          <p:cNvPicPr>
            <a:picLocks noChangeAspect="1"/>
          </p:cNvPicPr>
          <p:nvPr/>
        </p:nvPicPr>
        <p:blipFill>
          <a:blip r:embed="rId2"/>
          <a:stretch>
            <a:fillRect/>
          </a:stretch>
        </p:blipFill>
        <p:spPr>
          <a:xfrm>
            <a:off x="-1" y="0"/>
            <a:ext cx="12192000" cy="6858000"/>
          </a:xfrm>
          <a:prstGeom prst="rect">
            <a:avLst/>
          </a:prstGeom>
        </p:spPr>
      </p:pic>
      <p:sp>
        <p:nvSpPr>
          <p:cNvPr id="5" name="Rectángulo: esquinas redondeadas 4">
            <a:extLst>
              <a:ext uri="{FF2B5EF4-FFF2-40B4-BE49-F238E27FC236}">
                <a16:creationId xmlns:a16="http://schemas.microsoft.com/office/drawing/2014/main" id="{219889A9-1B3D-C3DE-66E1-B07C9BE5216F}"/>
              </a:ext>
            </a:extLst>
          </p:cNvPr>
          <p:cNvSpPr/>
          <p:nvPr/>
        </p:nvSpPr>
        <p:spPr>
          <a:xfrm>
            <a:off x="5293344" y="1262757"/>
            <a:ext cx="1261412" cy="626820"/>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dirty="0"/>
              <a:t>2025</a:t>
            </a:r>
            <a:endParaRPr lang="es-CR" sz="3200" dirty="0"/>
          </a:p>
        </p:txBody>
      </p:sp>
      <p:pic>
        <p:nvPicPr>
          <p:cNvPr id="2" name="Imagen 1">
            <a:extLst>
              <a:ext uri="{FF2B5EF4-FFF2-40B4-BE49-F238E27FC236}">
                <a16:creationId xmlns:a16="http://schemas.microsoft.com/office/drawing/2014/main" id="{DA97FC3F-6A76-0231-7E7C-D1162A1BF0D6}"/>
              </a:ext>
            </a:extLst>
          </p:cNvPr>
          <p:cNvPicPr>
            <a:picLocks noChangeAspect="1"/>
          </p:cNvPicPr>
          <p:nvPr/>
        </p:nvPicPr>
        <p:blipFill>
          <a:blip r:embed="rId3"/>
          <a:stretch>
            <a:fillRect/>
          </a:stretch>
        </p:blipFill>
        <p:spPr>
          <a:xfrm>
            <a:off x="814086" y="2523281"/>
            <a:ext cx="5002022" cy="3369969"/>
          </a:xfrm>
          <a:prstGeom prst="rect">
            <a:avLst/>
          </a:prstGeom>
        </p:spPr>
      </p:pic>
      <p:pic>
        <p:nvPicPr>
          <p:cNvPr id="3" name="Imagen 2">
            <a:extLst>
              <a:ext uri="{FF2B5EF4-FFF2-40B4-BE49-F238E27FC236}">
                <a16:creationId xmlns:a16="http://schemas.microsoft.com/office/drawing/2014/main" id="{AE3C6659-55B2-C8F9-7DE5-5E0E7C263C7C}"/>
              </a:ext>
            </a:extLst>
          </p:cNvPr>
          <p:cNvPicPr>
            <a:picLocks noChangeAspect="1"/>
          </p:cNvPicPr>
          <p:nvPr/>
        </p:nvPicPr>
        <p:blipFill>
          <a:blip r:embed="rId4"/>
          <a:stretch>
            <a:fillRect/>
          </a:stretch>
        </p:blipFill>
        <p:spPr>
          <a:xfrm>
            <a:off x="5924050" y="2571517"/>
            <a:ext cx="5453864" cy="3321733"/>
          </a:xfrm>
          <a:prstGeom prst="rect">
            <a:avLst/>
          </a:prstGeom>
        </p:spPr>
      </p:pic>
    </p:spTree>
    <p:extLst>
      <p:ext uri="{BB962C8B-B14F-4D97-AF65-F5344CB8AC3E}">
        <p14:creationId xmlns:p14="http://schemas.microsoft.com/office/powerpoint/2010/main" val="350010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40953" y="388849"/>
            <a:ext cx="8494196" cy="1047927"/>
          </a:xfrm>
        </p:spPr>
        <p:txBody>
          <a:bodyPr anchor="b">
            <a:normAutofit/>
          </a:bodyPr>
          <a:lstStyle/>
          <a:p>
            <a:pPr algn="r"/>
            <a:r>
              <a:rPr lang="es-CR" sz="3600" b="1" dirty="0">
                <a:solidFill>
                  <a:schemeClr val="accent4">
                    <a:lumMod val="50000"/>
                  </a:schemeClr>
                </a:solidFill>
                <a:effectLst>
                  <a:outerShdw blurRad="38100" dist="38100" dir="2700000" algn="tl">
                    <a:srgbClr val="000000">
                      <a:alpha val="43137"/>
                    </a:srgbClr>
                  </a:outerShdw>
                </a:effectLst>
                <a:latin typeface="+mn-lt"/>
              </a:rPr>
              <a:t>TIPOS DE TRÁMITES</a:t>
            </a:r>
            <a:br>
              <a:rPr lang="es-CR" sz="3600" b="1" dirty="0">
                <a:solidFill>
                  <a:schemeClr val="accent4">
                    <a:lumMod val="50000"/>
                  </a:schemeClr>
                </a:solidFill>
                <a:effectLst>
                  <a:outerShdw blurRad="38100" dist="38100" dir="2700000" algn="tl">
                    <a:srgbClr val="000000">
                      <a:alpha val="43137"/>
                    </a:srgbClr>
                  </a:outerShdw>
                </a:effectLst>
                <a:latin typeface="+mn-lt"/>
              </a:rPr>
            </a:br>
            <a:r>
              <a:rPr lang="es-ES" sz="1600" b="1" u="sng" dirty="0"/>
              <a:t>Todos los documentos adjuntos deben ser autenticados por el Cónsul</a:t>
            </a:r>
            <a:endParaRPr lang="en-CR" sz="3600" b="1" dirty="0">
              <a:solidFill>
                <a:schemeClr val="accent4">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Marcador de contenido 5">
            <a:extLst>
              <a:ext uri="{FF2B5EF4-FFF2-40B4-BE49-F238E27FC236}">
                <a16:creationId xmlns:a16="http://schemas.microsoft.com/office/drawing/2014/main" id="{57856883-9A2B-A23C-70BB-CBEE747B4A37}"/>
              </a:ext>
            </a:extLst>
          </p:cNvPr>
          <p:cNvSpPr>
            <a:spLocks noGrp="1"/>
          </p:cNvSpPr>
          <p:nvPr>
            <p:ph idx="1"/>
          </p:nvPr>
        </p:nvSpPr>
        <p:spPr/>
        <p:txBody>
          <a:bodyPr>
            <a:normAutofit/>
          </a:bodyPr>
          <a:lstStyle/>
          <a:p>
            <a:pPr marL="0" indent="0" algn="just">
              <a:buNone/>
            </a:pPr>
            <a:r>
              <a:rPr lang="es-CR" sz="2000" b="1" dirty="0">
                <a:solidFill>
                  <a:schemeClr val="accent1">
                    <a:lumMod val="75000"/>
                  </a:schemeClr>
                </a:solidFill>
                <a:effectLst>
                  <a:outerShdw blurRad="38100" dist="38100" dir="2700000" algn="tl">
                    <a:srgbClr val="000000">
                      <a:alpha val="43137"/>
                    </a:srgbClr>
                  </a:outerShdw>
                </a:effectLst>
                <a:ea typeface="+mj-ea"/>
                <a:cs typeface="+mj-cs"/>
              </a:rPr>
              <a:t>Primera Vez (Costarricenses)</a:t>
            </a:r>
          </a:p>
          <a:p>
            <a:pPr marL="0" lvl="0" indent="0" algn="just">
              <a:buNone/>
            </a:pPr>
            <a:endParaRPr lang="es-ES" sz="1600" dirty="0"/>
          </a:p>
          <a:p>
            <a:pPr lvl="0" algn="just"/>
            <a:r>
              <a:rPr lang="es-ES" sz="1600" dirty="0"/>
              <a:t>El solicitante debe presentar original y copia de la TIM (Tarjeta de Identidad de Menores) si la tuviera.</a:t>
            </a:r>
          </a:p>
          <a:p>
            <a:pPr lvl="0" algn="just"/>
            <a:endParaRPr lang="es-ES" sz="1600" dirty="0"/>
          </a:p>
          <a:p>
            <a:pPr algn="just"/>
            <a:r>
              <a:rPr lang="es-ES" sz="1600" b="0" i="0" u="none" strike="noStrike" baseline="0" dirty="0">
                <a:solidFill>
                  <a:srgbClr val="000000"/>
                </a:solidFill>
              </a:rPr>
              <a:t>Al no contar con la TIM, el solicitante deberá aportar de preferencia, un testigo familiar directo: madre, padre, abuelos o hermanos, </a:t>
            </a:r>
            <a:r>
              <a:rPr lang="es-CR" sz="1600" b="0" i="0" u="none" strike="noStrike" baseline="0" dirty="0">
                <a:solidFill>
                  <a:srgbClr val="000000"/>
                </a:solidFill>
              </a:rPr>
              <a:t>el</a:t>
            </a:r>
            <a:r>
              <a:rPr lang="es-CR" sz="1600" dirty="0"/>
              <a:t> testigo debe presentar original y copia de su documento de identidad vigente y en buen estado, firmar en la solicitud lo más parecido posible; estos pueden ser </a:t>
            </a:r>
            <a:r>
              <a:rPr lang="es-CR" sz="1600" b="1" u="sng" dirty="0"/>
              <a:t>extranjeros</a:t>
            </a:r>
            <a:r>
              <a:rPr lang="es-CR" sz="1600" dirty="0"/>
              <a:t>.</a:t>
            </a:r>
          </a:p>
          <a:p>
            <a:pPr algn="just"/>
            <a:endParaRPr lang="es-CR" sz="1600" dirty="0"/>
          </a:p>
          <a:p>
            <a:pPr algn="just"/>
            <a:r>
              <a:rPr lang="es-ES" sz="1600" dirty="0">
                <a:solidFill>
                  <a:srgbClr val="000000"/>
                </a:solidFill>
              </a:rPr>
              <a:t>En caso de que el solicitante no pueda aportar el familiar directo como testigo, se solicitarán dos testigos </a:t>
            </a:r>
            <a:r>
              <a:rPr lang="es-ES" sz="1600" b="1" u="sng" dirty="0">
                <a:solidFill>
                  <a:srgbClr val="000000"/>
                </a:solidFill>
              </a:rPr>
              <a:t>costarricenses</a:t>
            </a:r>
            <a:r>
              <a:rPr lang="es-ES" sz="1600" dirty="0">
                <a:solidFill>
                  <a:srgbClr val="000000"/>
                </a:solidFill>
              </a:rPr>
              <a:t>, con documento de identidad vigente y en buen estado en el siguiente orden: </a:t>
            </a:r>
          </a:p>
          <a:p>
            <a:pPr marL="457200" lvl="1" indent="0" algn="just">
              <a:buNone/>
            </a:pPr>
            <a:r>
              <a:rPr lang="es-CR" sz="1600" b="1" dirty="0">
                <a:solidFill>
                  <a:srgbClr val="000000"/>
                </a:solidFill>
              </a:rPr>
              <a:t>- </a:t>
            </a:r>
            <a:r>
              <a:rPr lang="es-CR" sz="1600" dirty="0">
                <a:solidFill>
                  <a:srgbClr val="000000"/>
                </a:solidFill>
              </a:rPr>
              <a:t>Familiares por consanguinidad: Tías abuelas o tíos abuelos, tíos o tías, primos hermanos, de cualquier rama sanguínea. </a:t>
            </a:r>
          </a:p>
          <a:p>
            <a:pPr marL="457200" lvl="1" indent="0" algn="just">
              <a:buNone/>
            </a:pPr>
            <a:r>
              <a:rPr lang="es-CR" sz="1600" b="1" dirty="0">
                <a:solidFill>
                  <a:srgbClr val="000000"/>
                </a:solidFill>
              </a:rPr>
              <a:t>- </a:t>
            </a:r>
            <a:r>
              <a:rPr lang="es-CR" sz="1600" dirty="0">
                <a:solidFill>
                  <a:srgbClr val="000000"/>
                </a:solidFill>
              </a:rPr>
              <a:t>Familiares por afinidad hasta tercer grado: madrastra o padrastro, hermanastros, cónyuges, suegros, tíos políticos, cuñados.</a:t>
            </a:r>
            <a:endParaRPr lang="es-ES" sz="1600" b="0" i="0" u="none" strike="noStrike" baseline="0" dirty="0">
              <a:solidFill>
                <a:srgbClr val="000000"/>
              </a:solidFill>
            </a:endParaRPr>
          </a:p>
          <a:p>
            <a:endParaRPr lang="es-CR" dirty="0"/>
          </a:p>
        </p:txBody>
      </p:sp>
    </p:spTree>
    <p:extLst>
      <p:ext uri="{BB962C8B-B14F-4D97-AF65-F5344CB8AC3E}">
        <p14:creationId xmlns:p14="http://schemas.microsoft.com/office/powerpoint/2010/main" val="34160741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A00D9-DC09-3EBE-7593-341E8D378B4B}"/>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A434A85D-E048-9CAB-463A-1ECA7D79326E}"/>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24236336-93E1-F5DC-63BB-9801C3E702E9}"/>
              </a:ext>
            </a:extLst>
          </p:cNvPr>
          <p:cNvSpPr>
            <a:spLocks noGrp="1"/>
          </p:cNvSpPr>
          <p:nvPr>
            <p:ph type="title"/>
          </p:nvPr>
        </p:nvSpPr>
        <p:spPr>
          <a:xfrm>
            <a:off x="2729378" y="460457"/>
            <a:ext cx="8494196" cy="1047927"/>
          </a:xfrm>
        </p:spPr>
        <p:txBody>
          <a:bodyPr anchor="b">
            <a:normAutofit fontScale="90000"/>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DISEÑO DE SEGURIDAD </a:t>
            </a:r>
            <a:br>
              <a:rPr lang="es-ES" sz="4000" b="1" dirty="0">
                <a:solidFill>
                  <a:schemeClr val="accent1">
                    <a:lumMod val="75000"/>
                  </a:schemeClr>
                </a:solidFill>
                <a:effectLst>
                  <a:outerShdw blurRad="38100" dist="38100" dir="2700000" algn="tl">
                    <a:srgbClr val="000000">
                      <a:alpha val="43137"/>
                    </a:srgbClr>
                  </a:outerShdw>
                </a:effectLst>
                <a:latin typeface="+mn-lt"/>
              </a:rPr>
            </a:br>
            <a:r>
              <a:rPr lang="es-ES" sz="4000" b="1" dirty="0">
                <a:solidFill>
                  <a:schemeClr val="accent1">
                    <a:lumMod val="75000"/>
                  </a:schemeClr>
                </a:solidFill>
                <a:effectLst>
                  <a:outerShdw blurRad="38100" dist="38100" dir="2700000" algn="tl">
                    <a:srgbClr val="000000">
                      <a:alpha val="43137"/>
                    </a:srgbClr>
                  </a:outerShdw>
                </a:effectLst>
                <a:latin typeface="+mn-lt"/>
              </a:rPr>
              <a:t>CEDULA DE IDENTIDAD 2016</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4" name="CuadroTexto 3">
            <a:extLst>
              <a:ext uri="{FF2B5EF4-FFF2-40B4-BE49-F238E27FC236}">
                <a16:creationId xmlns:a16="http://schemas.microsoft.com/office/drawing/2014/main" id="{262A9F97-BCE1-8E30-811D-169D0577B31A}"/>
              </a:ext>
            </a:extLst>
          </p:cNvPr>
          <p:cNvSpPr txBox="1"/>
          <p:nvPr/>
        </p:nvSpPr>
        <p:spPr>
          <a:xfrm>
            <a:off x="3818676" y="5643948"/>
            <a:ext cx="4554642" cy="369332"/>
          </a:xfrm>
          <a:prstGeom prst="rect">
            <a:avLst/>
          </a:prstGeom>
          <a:noFill/>
        </p:spPr>
        <p:txBody>
          <a:bodyPr wrap="square" rtlCol="0">
            <a:spAutoFit/>
          </a:bodyPr>
          <a:lstStyle/>
          <a:p>
            <a:pPr algn="ctr"/>
            <a:r>
              <a:rPr lang="es-ES" dirty="0"/>
              <a:t>SEGURIDAD GRÁFICA EN EL REVERSO</a:t>
            </a:r>
            <a:endParaRPr lang="es-CR" dirty="0"/>
          </a:p>
        </p:txBody>
      </p:sp>
      <p:pic>
        <p:nvPicPr>
          <p:cNvPr id="8" name="Marcador de contenido 7">
            <a:extLst>
              <a:ext uri="{FF2B5EF4-FFF2-40B4-BE49-F238E27FC236}">
                <a16:creationId xmlns:a16="http://schemas.microsoft.com/office/drawing/2014/main" id="{2EF6CCE6-19C5-006D-7E4B-4C7BE2210DDF}"/>
              </a:ext>
            </a:extLst>
          </p:cNvPr>
          <p:cNvPicPr>
            <a:picLocks noGrp="1" noChangeAspect="1"/>
          </p:cNvPicPr>
          <p:nvPr>
            <p:ph idx="1"/>
          </p:nvPr>
        </p:nvPicPr>
        <p:blipFill>
          <a:blip r:embed="rId3"/>
          <a:stretch>
            <a:fillRect/>
          </a:stretch>
        </p:blipFill>
        <p:spPr>
          <a:xfrm>
            <a:off x="3178449" y="1709523"/>
            <a:ext cx="5835096" cy="3733286"/>
          </a:xfrm>
        </p:spPr>
      </p:pic>
    </p:spTree>
    <p:extLst>
      <p:ext uri="{BB962C8B-B14F-4D97-AF65-F5344CB8AC3E}">
        <p14:creationId xmlns:p14="http://schemas.microsoft.com/office/powerpoint/2010/main" val="23497803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E5E9E-6CC4-68E2-BBED-245AC433FA90}"/>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CE952064-13EF-7CD7-0A22-397D7EEEA0EE}"/>
              </a:ext>
            </a:extLst>
          </p:cNvPr>
          <p:cNvPicPr>
            <a:picLocks noChangeAspect="1"/>
          </p:cNvPicPr>
          <p:nvPr/>
        </p:nvPicPr>
        <p:blipFill>
          <a:blip r:embed="rId2"/>
          <a:stretch>
            <a:fillRect/>
          </a:stretch>
        </p:blipFill>
        <p:spPr>
          <a:xfrm>
            <a:off x="-1" y="0"/>
            <a:ext cx="12192000" cy="6858000"/>
          </a:xfrm>
          <a:prstGeom prst="rect">
            <a:avLst/>
          </a:prstGeom>
        </p:spPr>
      </p:pic>
      <p:pic>
        <p:nvPicPr>
          <p:cNvPr id="3" name="Marcador de contenido 2">
            <a:extLst>
              <a:ext uri="{FF2B5EF4-FFF2-40B4-BE49-F238E27FC236}">
                <a16:creationId xmlns:a16="http://schemas.microsoft.com/office/drawing/2014/main" id="{0F09A228-32AF-E62D-58FD-BD8F84E70420}"/>
              </a:ext>
            </a:extLst>
          </p:cNvPr>
          <p:cNvPicPr>
            <a:picLocks noGrp="1" noChangeAspect="1"/>
          </p:cNvPicPr>
          <p:nvPr>
            <p:ph idx="1"/>
          </p:nvPr>
        </p:nvPicPr>
        <p:blipFill>
          <a:blip r:embed="rId3"/>
          <a:stretch>
            <a:fillRect/>
          </a:stretch>
        </p:blipFill>
        <p:spPr>
          <a:xfrm>
            <a:off x="2040000" y="2282172"/>
            <a:ext cx="8111997" cy="3139355"/>
          </a:xfrm>
          <a:prstGeom prst="rect">
            <a:avLst/>
          </a:prstGeom>
        </p:spPr>
      </p:pic>
      <p:sp>
        <p:nvSpPr>
          <p:cNvPr id="4" name="CuadroTexto 3">
            <a:extLst>
              <a:ext uri="{FF2B5EF4-FFF2-40B4-BE49-F238E27FC236}">
                <a16:creationId xmlns:a16="http://schemas.microsoft.com/office/drawing/2014/main" id="{12769F9B-0AA7-43C1-64BE-FC99E029754C}"/>
              </a:ext>
            </a:extLst>
          </p:cNvPr>
          <p:cNvSpPr txBox="1"/>
          <p:nvPr/>
        </p:nvSpPr>
        <p:spPr>
          <a:xfrm>
            <a:off x="5006047" y="5585765"/>
            <a:ext cx="2179901" cy="369332"/>
          </a:xfrm>
          <a:prstGeom prst="rect">
            <a:avLst/>
          </a:prstGeom>
          <a:noFill/>
        </p:spPr>
        <p:txBody>
          <a:bodyPr wrap="square" rtlCol="0">
            <a:spAutoFit/>
          </a:bodyPr>
          <a:lstStyle/>
          <a:p>
            <a:pPr algn="ctr"/>
            <a:r>
              <a:rPr lang="es-ES" dirty="0"/>
              <a:t>TINTAS INVISIBLES</a:t>
            </a:r>
            <a:endParaRPr lang="es-CR" dirty="0"/>
          </a:p>
        </p:txBody>
      </p:sp>
    </p:spTree>
    <p:extLst>
      <p:ext uri="{BB962C8B-B14F-4D97-AF65-F5344CB8AC3E}">
        <p14:creationId xmlns:p14="http://schemas.microsoft.com/office/powerpoint/2010/main" val="4478925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C3F45-A145-F494-2475-ABF4C50E4A58}"/>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B17E5CC1-7FFC-EEAC-D25F-CCC0ACC0457B}"/>
              </a:ext>
            </a:extLst>
          </p:cNvPr>
          <p:cNvPicPr>
            <a:picLocks noChangeAspect="1"/>
          </p:cNvPicPr>
          <p:nvPr/>
        </p:nvPicPr>
        <p:blipFill>
          <a:blip r:embed="rId2"/>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F058A99A-FB72-E865-61C6-A02FEBC5340B}"/>
              </a:ext>
            </a:extLst>
          </p:cNvPr>
          <p:cNvSpPr txBox="1"/>
          <p:nvPr/>
        </p:nvSpPr>
        <p:spPr>
          <a:xfrm>
            <a:off x="1029177" y="5451601"/>
            <a:ext cx="4554642" cy="369332"/>
          </a:xfrm>
          <a:prstGeom prst="rect">
            <a:avLst/>
          </a:prstGeom>
          <a:noFill/>
        </p:spPr>
        <p:txBody>
          <a:bodyPr wrap="square" rtlCol="0">
            <a:spAutoFit/>
          </a:bodyPr>
          <a:lstStyle/>
          <a:p>
            <a:pPr algn="ctr"/>
            <a:r>
              <a:rPr lang="es-ES" dirty="0"/>
              <a:t>PRE-PERSONALIZACIÓN FRENTE</a:t>
            </a:r>
            <a:endParaRPr lang="es-CR" dirty="0"/>
          </a:p>
        </p:txBody>
      </p:sp>
      <p:pic>
        <p:nvPicPr>
          <p:cNvPr id="6" name="Picture 5">
            <a:extLst>
              <a:ext uri="{FF2B5EF4-FFF2-40B4-BE49-F238E27FC236}">
                <a16:creationId xmlns:a16="http://schemas.microsoft.com/office/drawing/2014/main" id="{DDE16BC8-82F5-7A57-1FF5-725FDCD3C94A}"/>
              </a:ext>
            </a:extLst>
          </p:cNvPr>
          <p:cNvPicPr>
            <a:picLocks noGrp="1" noChangeAspect="1" noChangeArrowheads="1"/>
          </p:cNvPicPr>
          <p:nvPr>
            <p:ph idx="1"/>
          </p:nvPr>
        </p:nvPicPr>
        <p:blipFill>
          <a:blip r:embed="rId3" cstate="print"/>
          <a:srcRect l="13983" t="12807" r="49530" b="38960"/>
          <a:stretch>
            <a:fillRect/>
          </a:stretch>
        </p:blipFill>
        <p:spPr bwMode="auto">
          <a:xfrm>
            <a:off x="716434" y="1770947"/>
            <a:ext cx="5180128" cy="3680654"/>
          </a:xfrm>
          <a:prstGeom prst="rect">
            <a:avLst/>
          </a:prstGeom>
          <a:noFill/>
          <a:ln w="9525">
            <a:noFill/>
            <a:miter lim="800000"/>
            <a:headEnd/>
            <a:tailEnd/>
          </a:ln>
        </p:spPr>
      </p:pic>
      <p:pic>
        <p:nvPicPr>
          <p:cNvPr id="9" name="Picture 2">
            <a:extLst>
              <a:ext uri="{FF2B5EF4-FFF2-40B4-BE49-F238E27FC236}">
                <a16:creationId xmlns:a16="http://schemas.microsoft.com/office/drawing/2014/main" id="{EFFC17E8-331B-BB62-1A2C-28B5F8D4108E}"/>
              </a:ext>
            </a:extLst>
          </p:cNvPr>
          <p:cNvPicPr>
            <a:picLocks noChangeAspect="1" noChangeArrowheads="1"/>
          </p:cNvPicPr>
          <p:nvPr/>
        </p:nvPicPr>
        <p:blipFill>
          <a:blip r:embed="rId4" cstate="print"/>
          <a:srcRect l="50471" t="16380" r="12082" b="46106"/>
          <a:stretch>
            <a:fillRect/>
          </a:stretch>
        </p:blipFill>
        <p:spPr bwMode="auto">
          <a:xfrm>
            <a:off x="5896562" y="1815091"/>
            <a:ext cx="5643940" cy="3039045"/>
          </a:xfrm>
          <a:prstGeom prst="rect">
            <a:avLst/>
          </a:prstGeom>
          <a:noFill/>
          <a:ln w="9525">
            <a:noFill/>
            <a:miter lim="800000"/>
            <a:headEnd/>
            <a:tailEnd/>
          </a:ln>
        </p:spPr>
      </p:pic>
      <p:sp>
        <p:nvSpPr>
          <p:cNvPr id="10" name="CuadroTexto 9">
            <a:extLst>
              <a:ext uri="{FF2B5EF4-FFF2-40B4-BE49-F238E27FC236}">
                <a16:creationId xmlns:a16="http://schemas.microsoft.com/office/drawing/2014/main" id="{CD1182DC-39BC-BB31-C814-C11D14A77F99}"/>
              </a:ext>
            </a:extLst>
          </p:cNvPr>
          <p:cNvSpPr txBox="1"/>
          <p:nvPr/>
        </p:nvSpPr>
        <p:spPr>
          <a:xfrm>
            <a:off x="6247967" y="5451601"/>
            <a:ext cx="4554642" cy="369332"/>
          </a:xfrm>
          <a:prstGeom prst="rect">
            <a:avLst/>
          </a:prstGeom>
          <a:noFill/>
        </p:spPr>
        <p:txBody>
          <a:bodyPr wrap="square" rtlCol="0">
            <a:spAutoFit/>
          </a:bodyPr>
          <a:lstStyle/>
          <a:p>
            <a:pPr algn="ctr"/>
            <a:r>
              <a:rPr lang="es-ES" dirty="0"/>
              <a:t>PRE-PERSONALIZACIÓN REVERSO</a:t>
            </a:r>
            <a:endParaRPr lang="es-CR" dirty="0"/>
          </a:p>
        </p:txBody>
      </p:sp>
    </p:spTree>
    <p:extLst>
      <p:ext uri="{BB962C8B-B14F-4D97-AF65-F5344CB8AC3E}">
        <p14:creationId xmlns:p14="http://schemas.microsoft.com/office/powerpoint/2010/main" val="142535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DAD1-C5BF-B93A-9382-B42FDF977212}"/>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5098ED0A-FA87-DAA0-845E-3E4DEF27032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0F77092E-3E1D-1DA7-456C-3A7DBB6D6D7E}"/>
              </a:ext>
            </a:extLst>
          </p:cNvPr>
          <p:cNvSpPr>
            <a:spLocks noGrp="1"/>
          </p:cNvSpPr>
          <p:nvPr>
            <p:ph type="title"/>
          </p:nvPr>
        </p:nvSpPr>
        <p:spPr>
          <a:xfrm>
            <a:off x="2729378" y="460457"/>
            <a:ext cx="8494196" cy="1047927"/>
          </a:xfrm>
        </p:spPr>
        <p:txBody>
          <a:bodyPr anchor="b">
            <a:normAutofit fontScale="90000"/>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DISEÑO DE SEGURIDAD </a:t>
            </a:r>
            <a:br>
              <a:rPr lang="es-ES" sz="4000" b="1" dirty="0">
                <a:solidFill>
                  <a:schemeClr val="accent1">
                    <a:lumMod val="75000"/>
                  </a:schemeClr>
                </a:solidFill>
                <a:effectLst>
                  <a:outerShdw blurRad="38100" dist="38100" dir="2700000" algn="tl">
                    <a:srgbClr val="000000">
                      <a:alpha val="43137"/>
                    </a:srgbClr>
                  </a:outerShdw>
                </a:effectLst>
                <a:latin typeface="+mn-lt"/>
              </a:rPr>
            </a:br>
            <a:r>
              <a:rPr lang="es-ES" sz="4000" b="1" dirty="0">
                <a:solidFill>
                  <a:schemeClr val="accent1">
                    <a:lumMod val="75000"/>
                  </a:schemeClr>
                </a:solidFill>
                <a:effectLst>
                  <a:outerShdw blurRad="38100" dist="38100" dir="2700000" algn="tl">
                    <a:srgbClr val="000000">
                      <a:alpha val="43137"/>
                    </a:srgbClr>
                  </a:outerShdw>
                </a:effectLst>
                <a:latin typeface="+mn-lt"/>
              </a:rPr>
              <a:t>CEDULA DE IDENTIDAD 2025</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6" name="Imagen 5" descr="Diagrama&#10;&#10;El contenido generado por IA puede ser incorrecto.">
            <a:extLst>
              <a:ext uri="{FF2B5EF4-FFF2-40B4-BE49-F238E27FC236}">
                <a16:creationId xmlns:a16="http://schemas.microsoft.com/office/drawing/2014/main" id="{A3D203EC-D052-8B21-7772-B39DA66E0D05}"/>
              </a:ext>
            </a:extLst>
          </p:cNvPr>
          <p:cNvPicPr>
            <a:picLocks noChangeAspect="1"/>
          </p:cNvPicPr>
          <p:nvPr/>
        </p:nvPicPr>
        <p:blipFill>
          <a:blip r:embed="rId3"/>
          <a:stretch>
            <a:fillRect/>
          </a:stretch>
        </p:blipFill>
        <p:spPr>
          <a:xfrm>
            <a:off x="838201" y="1910826"/>
            <a:ext cx="4983866" cy="3144381"/>
          </a:xfrm>
          <a:prstGeom prst="rect">
            <a:avLst/>
          </a:prstGeom>
        </p:spPr>
      </p:pic>
      <p:pic>
        <p:nvPicPr>
          <p:cNvPr id="9" name="Imagen 8" descr="Patrón de fondo&#10;&#10;El contenido generado por IA puede ser incorrecto.">
            <a:extLst>
              <a:ext uri="{FF2B5EF4-FFF2-40B4-BE49-F238E27FC236}">
                <a16:creationId xmlns:a16="http://schemas.microsoft.com/office/drawing/2014/main" id="{79F1766B-136C-3F29-2C83-18BD53BC8956}"/>
              </a:ext>
            </a:extLst>
          </p:cNvPr>
          <p:cNvPicPr>
            <a:picLocks noChangeAspect="1"/>
          </p:cNvPicPr>
          <p:nvPr/>
        </p:nvPicPr>
        <p:blipFill>
          <a:blip r:embed="rId4"/>
          <a:stretch>
            <a:fillRect/>
          </a:stretch>
        </p:blipFill>
        <p:spPr>
          <a:xfrm>
            <a:off x="6508817" y="2006459"/>
            <a:ext cx="4714757" cy="3048748"/>
          </a:xfrm>
          <a:prstGeom prst="rect">
            <a:avLst/>
          </a:prstGeom>
        </p:spPr>
      </p:pic>
      <p:sp>
        <p:nvSpPr>
          <p:cNvPr id="10" name="CuadroTexto 9">
            <a:extLst>
              <a:ext uri="{FF2B5EF4-FFF2-40B4-BE49-F238E27FC236}">
                <a16:creationId xmlns:a16="http://schemas.microsoft.com/office/drawing/2014/main" id="{69933BF7-9745-BB69-F85B-BA8E2E074577}"/>
              </a:ext>
            </a:extLst>
          </p:cNvPr>
          <p:cNvSpPr txBox="1"/>
          <p:nvPr/>
        </p:nvSpPr>
        <p:spPr>
          <a:xfrm>
            <a:off x="1052813" y="5451601"/>
            <a:ext cx="4554642" cy="369332"/>
          </a:xfrm>
          <a:prstGeom prst="rect">
            <a:avLst/>
          </a:prstGeom>
          <a:noFill/>
        </p:spPr>
        <p:txBody>
          <a:bodyPr wrap="square" rtlCol="0">
            <a:spAutoFit/>
          </a:bodyPr>
          <a:lstStyle/>
          <a:p>
            <a:pPr algn="ctr"/>
            <a:r>
              <a:rPr lang="es-ES" dirty="0"/>
              <a:t>PRE-PERSONALIZACIÓN FRENTE</a:t>
            </a:r>
            <a:endParaRPr lang="es-CR" dirty="0"/>
          </a:p>
        </p:txBody>
      </p:sp>
      <p:sp>
        <p:nvSpPr>
          <p:cNvPr id="11" name="CuadroTexto 10">
            <a:extLst>
              <a:ext uri="{FF2B5EF4-FFF2-40B4-BE49-F238E27FC236}">
                <a16:creationId xmlns:a16="http://schemas.microsoft.com/office/drawing/2014/main" id="{87B64F0E-661D-32F7-C17C-E2276077C861}"/>
              </a:ext>
            </a:extLst>
          </p:cNvPr>
          <p:cNvSpPr txBox="1"/>
          <p:nvPr/>
        </p:nvSpPr>
        <p:spPr>
          <a:xfrm>
            <a:off x="6588874" y="5451601"/>
            <a:ext cx="4554642" cy="369332"/>
          </a:xfrm>
          <a:prstGeom prst="rect">
            <a:avLst/>
          </a:prstGeom>
          <a:noFill/>
        </p:spPr>
        <p:txBody>
          <a:bodyPr wrap="square" rtlCol="0">
            <a:spAutoFit/>
          </a:bodyPr>
          <a:lstStyle/>
          <a:p>
            <a:pPr algn="ctr"/>
            <a:r>
              <a:rPr lang="es-ES" dirty="0"/>
              <a:t>PRE-PERSONALIZACIÓN REVERSO</a:t>
            </a:r>
            <a:endParaRPr lang="es-CR" dirty="0"/>
          </a:p>
        </p:txBody>
      </p:sp>
    </p:spTree>
    <p:extLst>
      <p:ext uri="{BB962C8B-B14F-4D97-AF65-F5344CB8AC3E}">
        <p14:creationId xmlns:p14="http://schemas.microsoft.com/office/powerpoint/2010/main" val="34425895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88FC5-3A1F-6F1D-3856-E5EFBF8D17A4}"/>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4E8A8870-41E2-65C4-AAEA-9C4370D157AF}"/>
              </a:ext>
            </a:extLst>
          </p:cNvPr>
          <p:cNvPicPr>
            <a:picLocks noChangeAspect="1"/>
          </p:cNvPicPr>
          <p:nvPr/>
        </p:nvPicPr>
        <p:blipFill>
          <a:blip r:embed="rId2"/>
          <a:stretch>
            <a:fillRect/>
          </a:stretch>
        </p:blipFill>
        <p:spPr>
          <a:xfrm>
            <a:off x="-1" y="0"/>
            <a:ext cx="12192000" cy="6858000"/>
          </a:xfrm>
          <a:prstGeom prst="rect">
            <a:avLst/>
          </a:prstGeom>
        </p:spPr>
      </p:pic>
      <p:sp>
        <p:nvSpPr>
          <p:cNvPr id="4" name="CuadroTexto 3">
            <a:extLst>
              <a:ext uri="{FF2B5EF4-FFF2-40B4-BE49-F238E27FC236}">
                <a16:creationId xmlns:a16="http://schemas.microsoft.com/office/drawing/2014/main" id="{7399B868-3121-A7F3-1779-5965968B82DD}"/>
              </a:ext>
            </a:extLst>
          </p:cNvPr>
          <p:cNvSpPr txBox="1"/>
          <p:nvPr/>
        </p:nvSpPr>
        <p:spPr>
          <a:xfrm>
            <a:off x="5006047" y="5585765"/>
            <a:ext cx="2179901" cy="369332"/>
          </a:xfrm>
          <a:prstGeom prst="rect">
            <a:avLst/>
          </a:prstGeom>
          <a:noFill/>
        </p:spPr>
        <p:txBody>
          <a:bodyPr wrap="square" rtlCol="0">
            <a:spAutoFit/>
          </a:bodyPr>
          <a:lstStyle/>
          <a:p>
            <a:pPr algn="ctr"/>
            <a:r>
              <a:rPr lang="es-ES" dirty="0"/>
              <a:t>TINTAS INVISIBLES</a:t>
            </a:r>
            <a:endParaRPr lang="es-CR" dirty="0"/>
          </a:p>
        </p:txBody>
      </p:sp>
      <p:pic>
        <p:nvPicPr>
          <p:cNvPr id="6" name="Imagen 5" descr="Texto&#10;&#10;El contenido generado por IA puede ser incorrecto.">
            <a:extLst>
              <a:ext uri="{FF2B5EF4-FFF2-40B4-BE49-F238E27FC236}">
                <a16:creationId xmlns:a16="http://schemas.microsoft.com/office/drawing/2014/main" id="{7AB48856-46E6-5941-21A5-8C0F90234117}"/>
              </a:ext>
            </a:extLst>
          </p:cNvPr>
          <p:cNvPicPr>
            <a:picLocks noChangeAspect="1"/>
          </p:cNvPicPr>
          <p:nvPr/>
        </p:nvPicPr>
        <p:blipFill>
          <a:blip r:embed="rId3"/>
          <a:stretch>
            <a:fillRect/>
          </a:stretch>
        </p:blipFill>
        <p:spPr>
          <a:xfrm>
            <a:off x="398362" y="1921669"/>
            <a:ext cx="5612130" cy="3517900"/>
          </a:xfrm>
          <a:prstGeom prst="rect">
            <a:avLst/>
          </a:prstGeom>
        </p:spPr>
      </p:pic>
      <p:pic>
        <p:nvPicPr>
          <p:cNvPr id="8" name="Imagen 7" descr="Texto&#10;&#10;El contenido generado por IA puede ser incorrecto.">
            <a:extLst>
              <a:ext uri="{FF2B5EF4-FFF2-40B4-BE49-F238E27FC236}">
                <a16:creationId xmlns:a16="http://schemas.microsoft.com/office/drawing/2014/main" id="{20B792BE-0265-383E-732D-32766062AC72}"/>
              </a:ext>
            </a:extLst>
          </p:cNvPr>
          <p:cNvPicPr>
            <a:picLocks noChangeAspect="1"/>
          </p:cNvPicPr>
          <p:nvPr/>
        </p:nvPicPr>
        <p:blipFill>
          <a:blip r:embed="rId4"/>
          <a:stretch>
            <a:fillRect/>
          </a:stretch>
        </p:blipFill>
        <p:spPr>
          <a:xfrm>
            <a:off x="6010492" y="1942306"/>
            <a:ext cx="5612130" cy="3476625"/>
          </a:xfrm>
          <a:prstGeom prst="rect">
            <a:avLst/>
          </a:prstGeom>
        </p:spPr>
      </p:pic>
    </p:spTree>
    <p:extLst>
      <p:ext uri="{BB962C8B-B14F-4D97-AF65-F5344CB8AC3E}">
        <p14:creationId xmlns:p14="http://schemas.microsoft.com/office/powerpoint/2010/main" val="7017231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C1093-563F-2975-2D88-0DB1CADB8196}"/>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46713245-AD89-F5F2-2498-1EA4D9D147E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560542A-5423-0FD3-B27A-26DAE30434C2}"/>
              </a:ext>
            </a:extLst>
          </p:cNvPr>
          <p:cNvSpPr>
            <a:spLocks noGrp="1"/>
          </p:cNvSpPr>
          <p:nvPr>
            <p:ph type="title"/>
          </p:nvPr>
        </p:nvSpPr>
        <p:spPr>
          <a:xfrm>
            <a:off x="2729378" y="460457"/>
            <a:ext cx="8494196" cy="1047927"/>
          </a:xfrm>
        </p:spPr>
        <p:txBody>
          <a:bodyPr anchor="b">
            <a:normAutofit fontScale="90000"/>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rPr>
              <a:t>APLICACIÓN PARA LLENAR EL FORMULARIO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algn="just"/>
            <a:r>
              <a:rPr lang="es-ES_tradnl" sz="2000" b="1" dirty="0">
                <a:latin typeface="Century Gothic" panose="020B0502020202020204" pitchFamily="34" charset="0"/>
              </a:rPr>
              <a:t>Se detallan los pasos a seguir para la descarga e instalación del aplicativo de captura de solicitudes cedulares.</a:t>
            </a:r>
          </a:p>
          <a:p>
            <a:pPr algn="just"/>
            <a:endParaRPr lang="es-CR" sz="2000" b="1" dirty="0">
              <a:latin typeface="Century Gothic" panose="020B0502020202020204" pitchFamily="34" charset="0"/>
            </a:endParaRPr>
          </a:p>
        </p:txBody>
      </p:sp>
      <p:pic>
        <p:nvPicPr>
          <p:cNvPr id="3" name="Imagen 2">
            <a:extLst>
              <a:ext uri="{FF2B5EF4-FFF2-40B4-BE49-F238E27FC236}">
                <a16:creationId xmlns:a16="http://schemas.microsoft.com/office/drawing/2014/main" id="{9DF3221F-EBBF-5820-5200-264C1A84121C}"/>
              </a:ext>
            </a:extLst>
          </p:cNvPr>
          <p:cNvPicPr>
            <a:picLocks noChangeAspect="1"/>
          </p:cNvPicPr>
          <p:nvPr/>
        </p:nvPicPr>
        <p:blipFill>
          <a:blip r:embed="rId3"/>
          <a:stretch>
            <a:fillRect/>
          </a:stretch>
        </p:blipFill>
        <p:spPr>
          <a:xfrm>
            <a:off x="704336" y="2573036"/>
            <a:ext cx="10135515" cy="1457325"/>
          </a:xfrm>
          <a:prstGeom prst="rect">
            <a:avLst/>
          </a:prstGeom>
        </p:spPr>
      </p:pic>
      <p:sp>
        <p:nvSpPr>
          <p:cNvPr id="4" name="テキスト プレースホルダー 14">
            <a:extLst>
              <a:ext uri="{FF2B5EF4-FFF2-40B4-BE49-F238E27FC236}">
                <a16:creationId xmlns:a16="http://schemas.microsoft.com/office/drawing/2014/main" id="{2880D647-9295-8810-0C1A-5E956DDED5FF}"/>
              </a:ext>
            </a:extLst>
          </p:cNvPr>
          <p:cNvSpPr txBox="1">
            <a:spLocks/>
          </p:cNvSpPr>
          <p:nvPr/>
        </p:nvSpPr>
        <p:spPr>
          <a:xfrm>
            <a:off x="873995" y="4030361"/>
            <a:ext cx="1873250" cy="23470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R" sz="1400" dirty="0">
                <a:latin typeface="Century Gothic" panose="020B0502020202020204" pitchFamily="34" charset="0"/>
              </a:rPr>
              <a:t>El equipo debe tener instalado el Java, preferiblemente la última versión liberada por el fabricante.</a:t>
            </a:r>
          </a:p>
        </p:txBody>
      </p:sp>
      <p:sp>
        <p:nvSpPr>
          <p:cNvPr id="5" name="テキスト プレースホルダー 15">
            <a:extLst>
              <a:ext uri="{FF2B5EF4-FFF2-40B4-BE49-F238E27FC236}">
                <a16:creationId xmlns:a16="http://schemas.microsoft.com/office/drawing/2014/main" id="{1C38A837-4377-0EE5-A192-8238395C82AA}"/>
              </a:ext>
            </a:extLst>
          </p:cNvPr>
          <p:cNvSpPr txBox="1">
            <a:spLocks/>
          </p:cNvSpPr>
          <p:nvPr/>
        </p:nvSpPr>
        <p:spPr>
          <a:xfrm>
            <a:off x="3356477" y="4030361"/>
            <a:ext cx="2251728" cy="15602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R" sz="1400" dirty="0">
                <a:latin typeface="Century Gothic" panose="020B0502020202020204" pitchFamily="34" charset="0"/>
              </a:rPr>
              <a:t>Descargar el archivo TSE - Solicitudes Cedulares Consulados y una vez en el equipo darle </a:t>
            </a:r>
            <a:r>
              <a:rPr lang="es-CR" sz="1400" dirty="0" err="1">
                <a:latin typeface="Century Gothic" panose="020B0502020202020204" pitchFamily="34" charset="0"/>
              </a:rPr>
              <a:t>click</a:t>
            </a:r>
            <a:r>
              <a:rPr lang="es-CR" sz="1400" dirty="0">
                <a:latin typeface="Century Gothic" panose="020B0502020202020204" pitchFamily="34" charset="0"/>
              </a:rPr>
              <a:t> derecho y elegir “extraer aquí”</a:t>
            </a:r>
          </a:p>
        </p:txBody>
      </p:sp>
      <p:sp>
        <p:nvSpPr>
          <p:cNvPr id="12" name="テキスト プレースホルダー 16">
            <a:extLst>
              <a:ext uri="{FF2B5EF4-FFF2-40B4-BE49-F238E27FC236}">
                <a16:creationId xmlns:a16="http://schemas.microsoft.com/office/drawing/2014/main" id="{56139618-9E6C-3F8A-2EA4-C50F473D548C}"/>
              </a:ext>
            </a:extLst>
          </p:cNvPr>
          <p:cNvSpPr txBox="1">
            <a:spLocks/>
          </p:cNvSpPr>
          <p:nvPr/>
        </p:nvSpPr>
        <p:spPr>
          <a:xfrm>
            <a:off x="6104239" y="4030361"/>
            <a:ext cx="2032206" cy="20104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R" sz="1400" dirty="0">
                <a:latin typeface="Century Gothic" panose="020B0502020202020204" pitchFamily="34" charset="0"/>
              </a:rPr>
              <a:t>Se creará una carpeta con el mismo nombre y dentro de ella se encuentran varios archivos. </a:t>
            </a:r>
          </a:p>
          <a:p>
            <a:pPr algn="just"/>
            <a:r>
              <a:rPr lang="es-CR" sz="1400" dirty="0">
                <a:latin typeface="Century Gothic" panose="020B0502020202020204" pitchFamily="34" charset="0"/>
              </a:rPr>
              <a:t>No se debe mover ningún archivo de la carpeta.</a:t>
            </a:r>
          </a:p>
        </p:txBody>
      </p:sp>
      <p:sp>
        <p:nvSpPr>
          <p:cNvPr id="13" name="テキスト プレースホルダー 17">
            <a:extLst>
              <a:ext uri="{FF2B5EF4-FFF2-40B4-BE49-F238E27FC236}">
                <a16:creationId xmlns:a16="http://schemas.microsoft.com/office/drawing/2014/main" id="{5B14DE43-F529-3DE7-DCA4-55EC8917519E}"/>
              </a:ext>
            </a:extLst>
          </p:cNvPr>
          <p:cNvSpPr txBox="1">
            <a:spLocks/>
          </p:cNvSpPr>
          <p:nvPr/>
        </p:nvSpPr>
        <p:spPr>
          <a:xfrm>
            <a:off x="8583339" y="3999007"/>
            <a:ext cx="2256512" cy="20104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s-CR" sz="1400" dirty="0">
                <a:latin typeface="Century Gothic" panose="020B0502020202020204" pitchFamily="34" charset="0"/>
              </a:rPr>
              <a:t>Ejecutar el archivo cuyo icono es una “tacita de café”</a:t>
            </a:r>
            <a:endParaRPr lang="es-CR" dirty="0"/>
          </a:p>
        </p:txBody>
      </p:sp>
    </p:spTree>
    <p:extLst>
      <p:ext uri="{BB962C8B-B14F-4D97-AF65-F5344CB8AC3E}">
        <p14:creationId xmlns:p14="http://schemas.microsoft.com/office/powerpoint/2010/main" val="33932063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6474C-287B-EE84-86BD-A0ED1322FE3E}"/>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4BD357A9-F975-69A6-731D-08EC70800A28}"/>
              </a:ext>
            </a:extLst>
          </p:cNvPr>
          <p:cNvPicPr>
            <a:picLocks noChangeAspect="1"/>
          </p:cNvPicPr>
          <p:nvPr/>
        </p:nvPicPr>
        <p:blipFill>
          <a:blip r:embed="rId2"/>
          <a:stretch>
            <a:fillRect/>
          </a:stretch>
        </p:blipFill>
        <p:spPr>
          <a:xfrm>
            <a:off x="8239" y="13946"/>
            <a:ext cx="12192000" cy="6858000"/>
          </a:xfrm>
          <a:prstGeom prst="rect">
            <a:avLst/>
          </a:prstGeom>
        </p:spPr>
      </p:pic>
      <p:sp>
        <p:nvSpPr>
          <p:cNvPr id="2" name="Title 1">
            <a:extLst>
              <a:ext uri="{FF2B5EF4-FFF2-40B4-BE49-F238E27FC236}">
                <a16:creationId xmlns:a16="http://schemas.microsoft.com/office/drawing/2014/main" id="{2111B831-9FCE-B3F6-B632-B66976BC9AF2}"/>
              </a:ext>
            </a:extLst>
          </p:cNvPr>
          <p:cNvSpPr>
            <a:spLocks noGrp="1"/>
          </p:cNvSpPr>
          <p:nvPr>
            <p:ph type="title"/>
          </p:nvPr>
        </p:nvSpPr>
        <p:spPr>
          <a:xfrm>
            <a:off x="2729378" y="460457"/>
            <a:ext cx="8494196" cy="1047927"/>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cs typeface="Arial" panose="020B0604020202020204" pitchFamily="34" charset="0"/>
              </a:rPr>
              <a:t>LLENADO DEL FORMULARIO</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9" name="Marcador de contenido 2">
            <a:extLst>
              <a:ext uri="{FF2B5EF4-FFF2-40B4-BE49-F238E27FC236}">
                <a16:creationId xmlns:a16="http://schemas.microsoft.com/office/drawing/2014/main" id="{6BBC5FFB-5B10-EB74-DA50-E80D741B21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94406" y="1688123"/>
            <a:ext cx="4720092" cy="4403115"/>
          </a:xfrm>
          <a:prstGeom prst="rect">
            <a:avLst/>
          </a:prstGeom>
        </p:spPr>
      </p:pic>
    </p:spTree>
    <p:extLst>
      <p:ext uri="{BB962C8B-B14F-4D97-AF65-F5344CB8AC3E}">
        <p14:creationId xmlns:p14="http://schemas.microsoft.com/office/powerpoint/2010/main" val="104364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BCE1B-C503-BFCD-2CED-A017E95CDDD1}"/>
            </a:ext>
          </a:extLst>
        </p:cNvPr>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DDE256B6-5B79-E5E6-A8F0-84DD9C567878}"/>
              </a:ext>
            </a:extLst>
          </p:cNvPr>
          <p:cNvPicPr>
            <a:picLocks noChangeAspect="1"/>
          </p:cNvPicPr>
          <p:nvPr/>
        </p:nvPicPr>
        <p:blipFill>
          <a:blip r:embed="rId2"/>
          <a:stretch>
            <a:fillRect/>
          </a:stretch>
        </p:blipFill>
        <p:spPr>
          <a:xfrm>
            <a:off x="8239" y="13946"/>
            <a:ext cx="12192000" cy="6858000"/>
          </a:xfrm>
          <a:prstGeom prst="rect">
            <a:avLst/>
          </a:prstGeom>
        </p:spPr>
      </p:pic>
      <p:sp>
        <p:nvSpPr>
          <p:cNvPr id="2" name="Title 1">
            <a:extLst>
              <a:ext uri="{FF2B5EF4-FFF2-40B4-BE49-F238E27FC236}">
                <a16:creationId xmlns:a16="http://schemas.microsoft.com/office/drawing/2014/main" id="{E412999B-727A-156D-D1BF-4377D46DA12D}"/>
              </a:ext>
            </a:extLst>
          </p:cNvPr>
          <p:cNvSpPr>
            <a:spLocks noGrp="1"/>
          </p:cNvSpPr>
          <p:nvPr>
            <p:ph type="title"/>
          </p:nvPr>
        </p:nvSpPr>
        <p:spPr>
          <a:xfrm>
            <a:off x="2729378" y="460457"/>
            <a:ext cx="8494196" cy="1047927"/>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cs typeface="Arial" panose="020B0604020202020204" pitchFamily="34" charset="0"/>
              </a:rPr>
              <a:t>NUEVO SISTEMA SMIP</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5" name="Marcador de contenido 4" descr="Interfaz de usuario gráfica&#10;&#10;Descripción generada automáticamente">
            <a:extLst>
              <a:ext uri="{FF2B5EF4-FFF2-40B4-BE49-F238E27FC236}">
                <a16:creationId xmlns:a16="http://schemas.microsoft.com/office/drawing/2014/main" id="{9AA1B8B6-107E-D3E1-4C5E-FB3D01352A87}"/>
              </a:ext>
            </a:extLst>
          </p:cNvPr>
          <p:cNvPicPr>
            <a:picLocks noGrp="1" noChangeAspect="1"/>
          </p:cNvPicPr>
          <p:nvPr>
            <p:ph idx="1"/>
          </p:nvPr>
        </p:nvPicPr>
        <p:blipFill>
          <a:blip r:embed="rId3"/>
          <a:stretch>
            <a:fillRect/>
          </a:stretch>
        </p:blipFill>
        <p:spPr>
          <a:xfrm>
            <a:off x="2410190" y="1707821"/>
            <a:ext cx="7158415" cy="4355354"/>
          </a:xfrm>
        </p:spPr>
      </p:pic>
    </p:spTree>
    <p:extLst>
      <p:ext uri="{BB962C8B-B14F-4D97-AF65-F5344CB8AC3E}">
        <p14:creationId xmlns:p14="http://schemas.microsoft.com/office/powerpoint/2010/main" val="29822442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pic>
        <p:nvPicPr>
          <p:cNvPr id="6" name="Marcador de contenido 5" descr="Interfaz de usuario gráfica, Aplicación&#10;&#10;Descripción generada automáticamente">
            <a:extLst>
              <a:ext uri="{FF2B5EF4-FFF2-40B4-BE49-F238E27FC236}">
                <a16:creationId xmlns:a16="http://schemas.microsoft.com/office/drawing/2014/main" id="{627516B2-C635-97CB-84F8-60A9A3920123}"/>
              </a:ext>
            </a:extLst>
          </p:cNvPr>
          <p:cNvPicPr>
            <a:picLocks noGrp="1" noChangeAspect="1"/>
          </p:cNvPicPr>
          <p:nvPr>
            <p:ph idx="1"/>
          </p:nvPr>
        </p:nvPicPr>
        <p:blipFill>
          <a:blip r:embed="rId3"/>
          <a:stretch>
            <a:fillRect/>
          </a:stretch>
        </p:blipFill>
        <p:spPr>
          <a:xfrm>
            <a:off x="585708" y="1813008"/>
            <a:ext cx="11020583" cy="3800002"/>
          </a:xfrm>
        </p:spPr>
      </p:pic>
    </p:spTree>
    <p:extLst>
      <p:ext uri="{BB962C8B-B14F-4D97-AF65-F5344CB8AC3E}">
        <p14:creationId xmlns:p14="http://schemas.microsoft.com/office/powerpoint/2010/main" val="10099124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pic>
        <p:nvPicPr>
          <p:cNvPr id="5" name="Marcador de contenido 4" descr="Interfaz de usuario gráfica, Texto, Aplicación, Correo electrónico&#10;&#10;Descripción generada automáticamente">
            <a:extLst>
              <a:ext uri="{FF2B5EF4-FFF2-40B4-BE49-F238E27FC236}">
                <a16:creationId xmlns:a16="http://schemas.microsoft.com/office/drawing/2014/main" id="{EC3DB8DB-24CD-7210-8C53-917B7C734156}"/>
              </a:ext>
            </a:extLst>
          </p:cNvPr>
          <p:cNvPicPr>
            <a:picLocks noGrp="1" noChangeAspect="1"/>
          </p:cNvPicPr>
          <p:nvPr>
            <p:ph idx="1"/>
          </p:nvPr>
        </p:nvPicPr>
        <p:blipFill>
          <a:blip r:embed="rId3"/>
          <a:stretch>
            <a:fillRect/>
          </a:stretch>
        </p:blipFill>
        <p:spPr>
          <a:xfrm>
            <a:off x="1195618" y="1487999"/>
            <a:ext cx="9800764" cy="4677986"/>
          </a:xfrm>
        </p:spPr>
      </p:pic>
    </p:spTree>
    <p:extLst>
      <p:ext uri="{BB962C8B-B14F-4D97-AF65-F5344CB8AC3E}">
        <p14:creationId xmlns:p14="http://schemas.microsoft.com/office/powerpoint/2010/main" val="604740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0" y="0"/>
            <a:ext cx="12192000" cy="6858000"/>
          </a:xfrm>
          <a:prstGeom prst="rect">
            <a:avLst/>
          </a:prstGeom>
        </p:spPr>
      </p:pic>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694572" y="1629604"/>
            <a:ext cx="10799806" cy="4412381"/>
          </a:xfrm>
        </p:spPr>
        <p:txBody>
          <a:bodyPr>
            <a:noAutofit/>
          </a:bodyPr>
          <a:lstStyle/>
          <a:p>
            <a:pPr algn="just"/>
            <a:r>
              <a:rPr lang="es-ES" sz="1800" b="0" i="0" u="none" strike="noStrike" baseline="0" dirty="0">
                <a:solidFill>
                  <a:srgbClr val="000000"/>
                </a:solidFill>
              </a:rPr>
              <a:t>En todos los casos en que el solicitante no pueda aportar el testigo familiar directo obligatoriamente, se tomará una declaración jurada al gestionante y a los testigos que comparezcan. </a:t>
            </a:r>
          </a:p>
          <a:p>
            <a:pPr algn="just"/>
            <a:endParaRPr lang="es-ES" sz="1800" b="0" i="0" u="none" strike="noStrike" baseline="0" dirty="0">
              <a:solidFill>
                <a:srgbClr val="000000"/>
              </a:solidFill>
            </a:endParaRPr>
          </a:p>
          <a:p>
            <a:pPr algn="just"/>
            <a:r>
              <a:rPr lang="es-MX" sz="1800" dirty="0"/>
              <a:t>De los 21 años en adelante, debe presentar una carta donde indique el motivo del porque no había solicitado cédula de identidad anteriormente.</a:t>
            </a:r>
          </a:p>
          <a:p>
            <a:pPr algn="just"/>
            <a:endParaRPr lang="es-MX" sz="1800" dirty="0"/>
          </a:p>
          <a:p>
            <a:pPr algn="just"/>
            <a:r>
              <a:rPr lang="es-CR" sz="1800" dirty="0"/>
              <a:t>Si la Sección de Analisis requiere algún otro documento por duda razonable de la identidad del solicitante, se comunicará con el interesado y el Consulado, por lo que es importante siempre aportar un </a:t>
            </a:r>
            <a:r>
              <a:rPr lang="es-CR" sz="1800" b="1" u="sng" dirty="0"/>
              <a:t>correo electrónico</a:t>
            </a:r>
            <a:r>
              <a:rPr lang="es-CR" sz="1800" dirty="0"/>
              <a:t> para notificaciones en la parte de observaciones.</a:t>
            </a:r>
          </a:p>
          <a:p>
            <a:pPr algn="just"/>
            <a:endParaRPr lang="es-CR" sz="1800" dirty="0"/>
          </a:p>
          <a:p>
            <a:pPr algn="just"/>
            <a:r>
              <a:rPr lang="es-ES" sz="1800" b="1" dirty="0"/>
              <a:t>En atención a los casos donde le aparece la nacionalidad de los usuarios en la consulta del sistema civil: “Conserva nacionalidad extranjera”, se debe enviar un correo electrónico a </a:t>
            </a:r>
            <a:r>
              <a:rPr lang="es-ES" sz="1800" b="1" dirty="0">
                <a:hlinkClick r:id="rId3"/>
              </a:rPr>
              <a:t>consuladosdel@tse.go.cr</a:t>
            </a:r>
            <a:r>
              <a:rPr lang="es-ES" sz="1800" b="1" dirty="0"/>
              <a:t>, para realizar un estudio previo, para verificar si le corresponde o no la nacionalidad costarricense, según lo que estipula el Art. 13 de la Constitución Política.</a:t>
            </a:r>
            <a:endParaRPr lang="es-CR" sz="1800" b="0" i="0" u="none" strike="noStrike" baseline="0" dirty="0">
              <a:solidFill>
                <a:srgbClr val="000000"/>
              </a:solidFill>
            </a:endParaRPr>
          </a:p>
        </p:txBody>
      </p:sp>
    </p:spTree>
    <p:extLst>
      <p:ext uri="{BB962C8B-B14F-4D97-AF65-F5344CB8AC3E}">
        <p14:creationId xmlns:p14="http://schemas.microsoft.com/office/powerpoint/2010/main" val="16968883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pic>
        <p:nvPicPr>
          <p:cNvPr id="8" name="Marcador de contenido 7">
            <a:extLst>
              <a:ext uri="{FF2B5EF4-FFF2-40B4-BE49-F238E27FC236}">
                <a16:creationId xmlns:a16="http://schemas.microsoft.com/office/drawing/2014/main" id="{355A23AA-CF55-43AD-516B-833825591C54}"/>
              </a:ext>
            </a:extLst>
          </p:cNvPr>
          <p:cNvPicPr>
            <a:picLocks noGrp="1" noChangeAspect="1"/>
          </p:cNvPicPr>
          <p:nvPr>
            <p:ph idx="1"/>
          </p:nvPr>
        </p:nvPicPr>
        <p:blipFill>
          <a:blip r:embed="rId3"/>
          <a:stretch>
            <a:fillRect/>
          </a:stretch>
        </p:blipFill>
        <p:spPr>
          <a:xfrm>
            <a:off x="1200224" y="1459865"/>
            <a:ext cx="9791551" cy="4583828"/>
          </a:xfrm>
          <a:prstGeom prst="rect">
            <a:avLst/>
          </a:prstGeom>
        </p:spPr>
      </p:pic>
    </p:spTree>
    <p:extLst>
      <p:ext uri="{BB962C8B-B14F-4D97-AF65-F5344CB8AC3E}">
        <p14:creationId xmlns:p14="http://schemas.microsoft.com/office/powerpoint/2010/main" val="6308412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white map&#10;&#10;Description automatically generated">
            <a:extLst>
              <a:ext uri="{FF2B5EF4-FFF2-40B4-BE49-F238E27FC236}">
                <a16:creationId xmlns:a16="http://schemas.microsoft.com/office/drawing/2014/main" id="{3D3B5477-296A-8403-D96F-A40BF64C7981}"/>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2729378" y="460457"/>
            <a:ext cx="8494196" cy="1047927"/>
          </a:xfrm>
        </p:spPr>
        <p:txBody>
          <a:bodyPr anchor="b">
            <a:normAutofit fontScale="90000"/>
          </a:bodyPr>
          <a:lstStyle/>
          <a:p>
            <a:pPr algn="r"/>
            <a:r>
              <a:rPr kumimoji="1" lang="en-US" altLang="ja-JP" sz="4000" b="1" spc="150" dirty="0">
                <a:solidFill>
                  <a:schemeClr val="accent1">
                    <a:lumMod val="75000"/>
                  </a:schemeClr>
                </a:solidFill>
                <a:effectLst>
                  <a:outerShdw blurRad="38100" dist="38100" dir="2700000" algn="tl">
                    <a:srgbClr val="000000">
                      <a:alpha val="43137"/>
                    </a:srgbClr>
                  </a:outerShdw>
                </a:effectLst>
                <a:latin typeface="+mn-lt"/>
              </a:rPr>
              <a:t>CERTIFICACIÓN DE REGISTRO CEDULAR “CUENTA CEDULAR”</a:t>
            </a:r>
            <a:endParaRPr lang="en-CR" sz="4000" b="1" dirty="0">
              <a:effectLst>
                <a:outerShdw blurRad="38100" dist="38100" dir="2700000" algn="tl">
                  <a:srgbClr val="000000">
                    <a:alpha val="43137"/>
                  </a:srgbClr>
                </a:outerShdw>
              </a:effectLst>
              <a:latin typeface="+mn-lt"/>
              <a:cs typeface="Arial" panose="020B0604020202020204" pitchFamily="34" charset="0"/>
            </a:endParaRPr>
          </a:p>
        </p:txBody>
      </p:sp>
      <p:sp>
        <p:nvSpPr>
          <p:cNvPr id="26" name="Content Placeholder 25">
            <a:extLst>
              <a:ext uri="{FF2B5EF4-FFF2-40B4-BE49-F238E27FC236}">
                <a16:creationId xmlns:a16="http://schemas.microsoft.com/office/drawing/2014/main" id="{D55FE8A8-1016-C662-98C3-1E3DAC0D465E}"/>
              </a:ext>
            </a:extLst>
          </p:cNvPr>
          <p:cNvSpPr>
            <a:spLocks noGrp="1"/>
          </p:cNvSpPr>
          <p:nvPr>
            <p:ph idx="1"/>
          </p:nvPr>
        </p:nvSpPr>
        <p:spPr>
          <a:xfrm>
            <a:off x="704336" y="1968841"/>
            <a:ext cx="10799806" cy="4123040"/>
          </a:xfrm>
        </p:spPr>
        <p:txBody>
          <a:bodyPr>
            <a:normAutofit/>
          </a:bodyPr>
          <a:lstStyle/>
          <a:p>
            <a:pPr marL="342900" indent="-342900">
              <a:buAutoNum type="arabicPeriod"/>
            </a:pPr>
            <a:r>
              <a:rPr lang="es-ES" sz="1700" dirty="0"/>
              <a:t>Corresponde a la certificación de información de ciudadanos costarricenses, contenida en las solicitudes de cédula de identidad, puede incluir información sensible: dirección, fotografía, entre otros, en caso de que el ciudadano lo solicite o la ley lo faculte.</a:t>
            </a:r>
          </a:p>
          <a:p>
            <a:pPr marL="342900" indent="-342900">
              <a:buAutoNum type="arabicPeriod"/>
            </a:pPr>
            <a:endParaRPr lang="es-ES" sz="1700" dirty="0"/>
          </a:p>
          <a:p>
            <a:pPr marL="342900" indent="-342900">
              <a:buAutoNum type="arabicPeriod" startAt="2"/>
            </a:pPr>
            <a:r>
              <a:rPr lang="es-ES" sz="1700" dirty="0"/>
              <a:t>Es un trámite de índole personal o un tercero debidamente autorizado. En caso de personas fallecidas, únicamente la puede solicitar un familiar en primer grado de consanguinidad.</a:t>
            </a:r>
          </a:p>
          <a:p>
            <a:pPr marL="342900" indent="-342900">
              <a:buAutoNum type="arabicPeriod" startAt="2"/>
            </a:pPr>
            <a:endParaRPr lang="es-ES" sz="1700" dirty="0"/>
          </a:p>
          <a:p>
            <a:pPr marL="342900" indent="-342900">
              <a:buAutoNum type="arabicPeriod" startAt="3"/>
            </a:pPr>
            <a:r>
              <a:rPr lang="es-ES" sz="1700" dirty="0"/>
              <a:t>Es gratuito, sin embargo, se deben cancelar los timbres de ley.</a:t>
            </a:r>
          </a:p>
          <a:p>
            <a:endParaRPr lang="es-ES" sz="1700" dirty="0"/>
          </a:p>
          <a:p>
            <a:pPr marL="342900" indent="-342900">
              <a:buAutoNum type="arabicPeriod" startAt="4"/>
            </a:pPr>
            <a:r>
              <a:rPr lang="es-ES" sz="1700" dirty="0"/>
              <a:t>El requisito para solicitar la certificación de cuenta cedular es presentar el documento de identidad vigente y en buen estado. Si es de una persona fallecida, la defunción debe encontrarse inscrita</a:t>
            </a:r>
            <a:endParaRPr lang="es-CR" sz="1700" kern="150" dirty="0">
              <a:noFill/>
              <a:effectLst/>
              <a:ea typeface="NSimSun" panose="02010609030101010101" pitchFamily="49" charset="-122"/>
              <a:cs typeface="Lucida Sans" panose="020B0602030504020204" pitchFamily="34" charset="0"/>
            </a:endParaRPr>
          </a:p>
          <a:p>
            <a:pPr algn="just"/>
            <a:r>
              <a:rPr lang="es-CR" sz="1700" kern="150" dirty="0">
                <a:effectLst/>
                <a:ea typeface="NSimSun" panose="02010609030101010101" pitchFamily="49" charset="-122"/>
                <a:cs typeface="Lucida Sans" panose="020B0602030504020204" pitchFamily="34" charset="0"/>
              </a:rPr>
              <a:t>El consulado al que le soliciten una cuenta cedular, debe enviar una solicitud al correo electrónico:</a:t>
            </a:r>
            <a:r>
              <a:rPr lang="es-CR" sz="1700" kern="150" dirty="0">
                <a:noFill/>
                <a:effectLst/>
                <a:ea typeface="NSimSun" panose="02010609030101010101" pitchFamily="49" charset="-122"/>
                <a:cs typeface="Lucida Sans" panose="020B0602030504020204" pitchFamily="34" charset="0"/>
              </a:rPr>
              <a:t> </a:t>
            </a:r>
            <a:r>
              <a:rPr lang="es-CR" sz="1700" u="sng" kern="150" dirty="0">
                <a:noFill/>
                <a:effectLst/>
                <a:uFill>
                  <a:solidFill>
                    <a:srgbClr val="000000"/>
                  </a:solidFill>
                </a:uFill>
                <a:ea typeface="NSimSun" panose="02010609030101010101" pitchFamily="49" charset="-122"/>
                <a:cs typeface="Lucida Sans" panose="020B0602030504020204" pitchFamily="34" charset="0"/>
                <a:hlinkClick r:id="rId3"/>
              </a:rPr>
              <a:t>juzgadoselectronicos@tse.go.cr</a:t>
            </a:r>
            <a:endParaRPr lang="es-CR" sz="1700" kern="150" dirty="0">
              <a:noFill/>
              <a:effectLst/>
              <a:ea typeface="NSimSun" panose="02010609030101010101" pitchFamily="49" charset="-122"/>
              <a:cs typeface="Lucida Sans" panose="020B0602030504020204" pitchFamily="34" charset="0"/>
            </a:endParaRPr>
          </a:p>
          <a:p>
            <a:pPr algn="just"/>
            <a:endParaRPr lang="en-US" sz="1700" dirty="0"/>
          </a:p>
        </p:txBody>
      </p:sp>
    </p:spTree>
    <p:extLst>
      <p:ext uri="{BB962C8B-B14F-4D97-AF65-F5344CB8AC3E}">
        <p14:creationId xmlns:p14="http://schemas.microsoft.com/office/powerpoint/2010/main" val="15161176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B538B7-88FF-90BD-3CF2-E0F45AA65894}"/>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3CEFA28-E949-1569-9BFA-575B81CE1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0E280C5E-481E-0820-6653-994E2A46B8F7}"/>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3D002F16-98C5-9D0B-3F04-7581A5F856E0}"/>
              </a:ext>
            </a:extLst>
          </p:cNvPr>
          <p:cNvSpPr>
            <a:spLocks noGrp="1"/>
          </p:cNvSpPr>
          <p:nvPr>
            <p:ph type="title"/>
          </p:nvPr>
        </p:nvSpPr>
        <p:spPr>
          <a:xfrm>
            <a:off x="2329287" y="460457"/>
            <a:ext cx="9174855" cy="1047927"/>
          </a:xfrm>
        </p:spPr>
        <p:txBody>
          <a:bodyPr anchor="b">
            <a:normAutofit fontScale="90000"/>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SOLICITUDES DE REPOSICION DE CEDULA DE IDENTIDAD (COBRO O EXCEPCION)</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A5EF4747-FDB3-BB06-7F4B-52602070B58E}"/>
              </a:ext>
            </a:extLst>
          </p:cNvPr>
          <p:cNvSpPr>
            <a:spLocks noGrp="1"/>
          </p:cNvSpPr>
          <p:nvPr>
            <p:ph idx="1"/>
          </p:nvPr>
        </p:nvSpPr>
        <p:spPr>
          <a:xfrm>
            <a:off x="704336" y="1747777"/>
            <a:ext cx="10799806" cy="4344104"/>
          </a:xfrm>
        </p:spPr>
        <p:txBody>
          <a:bodyPr>
            <a:normAutofit fontScale="92500" lnSpcReduction="20000"/>
          </a:bodyPr>
          <a:lstStyle/>
          <a:p>
            <a:pPr algn="just"/>
            <a:endParaRPr lang="es-CR" sz="1600" b="0" i="0" u="none" strike="noStrike" baseline="0" dirty="0">
              <a:solidFill>
                <a:srgbClr val="000000"/>
              </a:solidFill>
              <a:latin typeface="Aptos" panose="020B0004020202020204" pitchFamily="34" charset="0"/>
            </a:endParaRPr>
          </a:p>
          <a:p>
            <a:pPr algn="just">
              <a:lnSpc>
                <a:spcPct val="160000"/>
              </a:lnSpc>
              <a:spcBef>
                <a:spcPts val="0"/>
              </a:spcBef>
            </a:pPr>
            <a:r>
              <a:rPr lang="es-CR" sz="1600" dirty="0">
                <a:solidFill>
                  <a:srgbClr val="000000"/>
                </a:solidFill>
                <a:latin typeface="Aptos" panose="020B0004020202020204" pitchFamily="34" charset="0"/>
              </a:rPr>
              <a:t>De previo a realizar el trámite de reposición de cédula de identidad, el usuario en el extranjero debe consultar en el sitio web oficial del TSE si le corresponde o no realizar el pago. </a:t>
            </a:r>
          </a:p>
          <a:p>
            <a:pPr algn="just">
              <a:lnSpc>
                <a:spcPct val="160000"/>
              </a:lnSpc>
              <a:spcBef>
                <a:spcPts val="0"/>
              </a:spcBef>
            </a:pPr>
            <a:endParaRPr lang="es-CR" sz="1600" dirty="0">
              <a:solidFill>
                <a:srgbClr val="000000"/>
              </a:solidFill>
              <a:latin typeface="Aptos" panose="020B0004020202020204" pitchFamily="34" charset="0"/>
            </a:endParaRPr>
          </a:p>
          <a:p>
            <a:pPr algn="just">
              <a:lnSpc>
                <a:spcPct val="160000"/>
              </a:lnSpc>
              <a:spcBef>
                <a:spcPts val="0"/>
              </a:spcBef>
            </a:pPr>
            <a:r>
              <a:rPr lang="es-CR" sz="1600" dirty="0">
                <a:solidFill>
                  <a:srgbClr val="000000"/>
                </a:solidFill>
                <a:latin typeface="Aptos" panose="020B0004020202020204" pitchFamily="34" charset="0"/>
              </a:rPr>
              <a:t>Si el usuario no pudiera realizar dicha consulta, el funcionario consular podrá realizar la consulta en la página web del TSE, para indicarle a la persona gestionante si le corresponde el pago por reposición.</a:t>
            </a:r>
          </a:p>
          <a:p>
            <a:pPr algn="just">
              <a:lnSpc>
                <a:spcPct val="160000"/>
              </a:lnSpc>
              <a:spcBef>
                <a:spcPts val="0"/>
              </a:spcBef>
            </a:pPr>
            <a:endParaRPr lang="es-CR" sz="1600" dirty="0">
              <a:solidFill>
                <a:srgbClr val="000000"/>
              </a:solidFill>
              <a:latin typeface="Aptos" panose="020B0004020202020204" pitchFamily="34" charset="0"/>
            </a:endParaRPr>
          </a:p>
          <a:p>
            <a:pPr algn="just">
              <a:lnSpc>
                <a:spcPct val="160000"/>
              </a:lnSpc>
              <a:spcBef>
                <a:spcPts val="0"/>
              </a:spcBef>
            </a:pPr>
            <a:r>
              <a:rPr lang="es-CR" sz="1600" dirty="0">
                <a:solidFill>
                  <a:srgbClr val="000000"/>
                </a:solidFill>
                <a:latin typeface="Aptos" panose="020B0004020202020204" pitchFamily="34" charset="0"/>
              </a:rPr>
              <a:t>Si no resulta posible verificar si la persona debe pagar o no por su reposición (por problemas de conexión a internet o falta de un dispositivo electrónico), la persona gestionante podrá plantear su solicitud en el entendido que es su responsabilidad haber verificado si esta gestión se encuentra sujeta a pago y por ende, en caso de que en un momento posterior el TSE compruebe que debía hacer el pago y este no haya sido realizado, la solicitud será ARCHIVADA SIN MÁS TRÁMITE, por incumplimiento de lo establecido en el artículo 3 del REGLAMENTO A LA LEY </a:t>
            </a:r>
            <a:r>
              <a:rPr lang="es-CR" sz="1600" dirty="0" err="1">
                <a:solidFill>
                  <a:srgbClr val="000000"/>
                </a:solidFill>
                <a:latin typeface="Aptos" panose="020B0004020202020204" pitchFamily="34" charset="0"/>
              </a:rPr>
              <a:t>N.°</a:t>
            </a:r>
            <a:r>
              <a:rPr lang="es-CR" sz="1600" dirty="0">
                <a:solidFill>
                  <a:srgbClr val="000000"/>
                </a:solidFill>
                <a:latin typeface="Aptos" panose="020B0004020202020204" pitchFamily="34" charset="0"/>
              </a:rPr>
              <a:t> 10243,  LEY PARA LA GESTIÓN DE LAS REPOSICIONES DE LAS CÉDULAS DE IDENTIDAD.  Y deberá iniciar una nueva gestión.</a:t>
            </a:r>
          </a:p>
          <a:p>
            <a:pPr indent="449580" algn="just">
              <a:lnSpc>
                <a:spcPct val="115000"/>
              </a:lnSpc>
              <a:spcAft>
                <a:spcPts val="800"/>
              </a:spcAft>
            </a:pPr>
            <a:endParaRPr lang="es-CR"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847548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420F81-3CEE-8BAE-0C1B-17CF983556FB}"/>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0ED7C72-7FC1-AE7F-A2FD-5604A61FF4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4B0E4E15-29F4-D62F-7DF7-E65DC86CF06D}"/>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E27347BF-96E1-9266-2D3E-0F603F090819}"/>
              </a:ext>
            </a:extLst>
          </p:cNvPr>
          <p:cNvSpPr>
            <a:spLocks noGrp="1"/>
          </p:cNvSpPr>
          <p:nvPr>
            <p:ph idx="1"/>
          </p:nvPr>
        </p:nvSpPr>
        <p:spPr>
          <a:xfrm>
            <a:off x="704336" y="1597306"/>
            <a:ext cx="10799806" cy="4494575"/>
          </a:xfrm>
        </p:spPr>
        <p:txBody>
          <a:bodyPr>
            <a:normAutofit fontScale="92500"/>
          </a:bodyPr>
          <a:lstStyle/>
          <a:p>
            <a:pPr algn="just">
              <a:lnSpc>
                <a:spcPct val="160000"/>
              </a:lnSpc>
              <a:spcBef>
                <a:spcPts val="0"/>
              </a:spcBef>
            </a:pPr>
            <a:r>
              <a:rPr lang="es-CR" sz="1600" dirty="0">
                <a:solidFill>
                  <a:srgbClr val="000000"/>
                </a:solidFill>
                <a:latin typeface="Aptos" panose="020B0004020202020204" pitchFamily="34" charset="0"/>
              </a:rPr>
              <a:t>Para la solicitud de excepciones de pago en Consulados, el Cónsul recibirá toda la documentación idónea (todos deben estar en el idioma español o ser traducidos oficialmente, además de encontrarse debidamente autenticados o apostillados), que aporte la parte gestionaste como prueba de su condición, y, además, se podrá emitir declaración jurada motivada donde se justifique la condición para efecto  de aplicar la excepción para el trámite del documento de identidad, todo lo cual será considerado por el Departamento Electoral al momento de resolver las solicitudes de excepción.</a:t>
            </a:r>
          </a:p>
          <a:p>
            <a:pPr algn="just">
              <a:lnSpc>
                <a:spcPct val="160000"/>
              </a:lnSpc>
              <a:spcBef>
                <a:spcPts val="0"/>
              </a:spcBef>
            </a:pPr>
            <a:endParaRPr lang="es-CR" sz="1600" dirty="0">
              <a:solidFill>
                <a:srgbClr val="000000"/>
              </a:solidFill>
              <a:latin typeface="Aptos" panose="020B0004020202020204" pitchFamily="34" charset="0"/>
            </a:endParaRPr>
          </a:p>
          <a:p>
            <a:pPr algn="just">
              <a:lnSpc>
                <a:spcPct val="150000"/>
              </a:lnSpc>
              <a:spcBef>
                <a:spcPts val="0"/>
              </a:spcBef>
            </a:pPr>
            <a:r>
              <a:rPr lang="es-ES" sz="1600" dirty="0">
                <a:solidFill>
                  <a:srgbClr val="000000"/>
                </a:solidFill>
                <a:latin typeface="Aptos" panose="020B0004020202020204" pitchFamily="34" charset="0"/>
              </a:rPr>
              <a:t>Si al consultar la información se determina que la gestión de solicitud cedular no requiere de pago, continua el procedimiento establecido. </a:t>
            </a:r>
          </a:p>
          <a:p>
            <a:pPr algn="just">
              <a:lnSpc>
                <a:spcPct val="150000"/>
              </a:lnSpc>
              <a:spcBef>
                <a:spcPts val="0"/>
              </a:spcBef>
            </a:pPr>
            <a:endParaRPr lang="es-CR" sz="1600" dirty="0">
              <a:solidFill>
                <a:srgbClr val="000000"/>
              </a:solidFill>
              <a:latin typeface="Aptos" panose="020B0004020202020204" pitchFamily="34" charset="0"/>
            </a:endParaRPr>
          </a:p>
          <a:p>
            <a:pPr algn="just">
              <a:lnSpc>
                <a:spcPct val="150000"/>
              </a:lnSpc>
              <a:spcBef>
                <a:spcPts val="0"/>
              </a:spcBef>
            </a:pPr>
            <a:r>
              <a:rPr lang="es-ES" sz="1600" dirty="0">
                <a:solidFill>
                  <a:srgbClr val="000000"/>
                </a:solidFill>
                <a:latin typeface="Aptos" panose="020B0004020202020204" pitchFamily="34" charset="0"/>
              </a:rPr>
              <a:t>Si se determina que el trámite solicitado es sujeto de cobro, el funcionario consular orientará a la persona usuaria sobre los medios definidos para realizar el pago, lo cual quedará única y exclusivamente bajo la responsabilidad de este último, para posteriormente realizarle la solicitud de cédula. </a:t>
            </a:r>
          </a:p>
          <a:p>
            <a:pPr algn="just">
              <a:lnSpc>
                <a:spcPct val="160000"/>
              </a:lnSpc>
              <a:spcBef>
                <a:spcPts val="0"/>
              </a:spcBef>
            </a:pPr>
            <a:endParaRPr lang="es-ES" sz="1600" dirty="0">
              <a:solidFill>
                <a:srgbClr val="000000"/>
              </a:solidFill>
              <a:latin typeface="Aptos" panose="020B0004020202020204" pitchFamily="34" charset="0"/>
            </a:endParaRPr>
          </a:p>
          <a:p>
            <a:pPr indent="449580" algn="just">
              <a:lnSpc>
                <a:spcPct val="115000"/>
              </a:lnSpc>
              <a:spcAft>
                <a:spcPts val="800"/>
              </a:spcAft>
            </a:pPr>
            <a:endParaRPr lang="es-CR"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397357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2B4D1E-26CF-F30C-B9C4-1D53EA45F547}"/>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ECC21AA-700E-D356-F543-1C28EBE39B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34100BB2-0CDE-1621-FFF2-3CAD7007D4CC}"/>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29DBFC10-4A01-B1DD-9AA0-ED12A0568D98}"/>
              </a:ext>
            </a:extLst>
          </p:cNvPr>
          <p:cNvSpPr>
            <a:spLocks noGrp="1"/>
          </p:cNvSpPr>
          <p:nvPr>
            <p:ph idx="1"/>
          </p:nvPr>
        </p:nvSpPr>
        <p:spPr>
          <a:xfrm>
            <a:off x="704336" y="1250066"/>
            <a:ext cx="10799806" cy="4841815"/>
          </a:xfrm>
        </p:spPr>
        <p:txBody>
          <a:bodyPr>
            <a:noAutofit/>
          </a:bodyPr>
          <a:lstStyle/>
          <a:p>
            <a:pPr algn="l"/>
            <a:endParaRPr lang="es-CR" sz="1500" b="0" i="0" u="none" strike="noStrike" baseline="0" dirty="0">
              <a:solidFill>
                <a:srgbClr val="000000"/>
              </a:solidFill>
              <a:latin typeface="Arial" panose="020B0604020202020204" pitchFamily="34" charset="0"/>
            </a:endParaRPr>
          </a:p>
          <a:p>
            <a:pPr algn="just">
              <a:lnSpc>
                <a:spcPct val="150000"/>
              </a:lnSpc>
              <a:spcBef>
                <a:spcPts val="0"/>
              </a:spcBef>
            </a:pPr>
            <a:r>
              <a:rPr lang="es-ES" sz="1500" b="0" i="0" u="none" strike="noStrike" baseline="0" dirty="0">
                <a:solidFill>
                  <a:srgbClr val="000000"/>
                </a:solidFill>
                <a:latin typeface="Aptos" panose="020B0004020202020204" pitchFamily="34" charset="0"/>
              </a:rPr>
              <a:t>Si por alguna situación específica, la persona usuaria solicita la excepción del pago, el funcionario consular remitirá la solicitud haciendo la referencia a la excepción requerida y adjuntando todos los documentos que la respalden. Asimismo, le indicará a la persona usuaria que su solicitud será sujeta de análisis por parte del Departamento Electoral, y que en caso de aprobarse o denegarse será notificado, a fin de que proceda según lo resuelto, es decir, a realizar el pago (en caso de no aprobarse la excepción) o en su defecto a gestionar la solicitud correspondiente (en los casos en los que se apruebe la excepción). </a:t>
            </a:r>
          </a:p>
          <a:p>
            <a:pPr algn="just">
              <a:lnSpc>
                <a:spcPct val="150000"/>
              </a:lnSpc>
              <a:spcBef>
                <a:spcPts val="0"/>
              </a:spcBef>
            </a:pPr>
            <a:endParaRPr lang="es-CR" sz="1500" b="0" i="0" u="none" strike="noStrike" baseline="0" dirty="0">
              <a:solidFill>
                <a:srgbClr val="000000"/>
              </a:solidFill>
              <a:latin typeface="Aptos" panose="020B0004020202020204" pitchFamily="34" charset="0"/>
            </a:endParaRPr>
          </a:p>
          <a:p>
            <a:pPr algn="just">
              <a:lnSpc>
                <a:spcPct val="150000"/>
              </a:lnSpc>
              <a:spcBef>
                <a:spcPts val="0"/>
              </a:spcBef>
            </a:pPr>
            <a:r>
              <a:rPr lang="es-ES" sz="1500" b="0" i="0" u="none" strike="noStrike" baseline="0" dirty="0">
                <a:solidFill>
                  <a:srgbClr val="000000"/>
                </a:solidFill>
                <a:latin typeface="Aptos" panose="020B0004020202020204" pitchFamily="34" charset="0"/>
              </a:rPr>
              <a:t>Una vez que dicha solicitud sea recibida en el TSE, la Sección de Documentos de Identidad ingresará la información correspondiente en el módulo de excepciones. La resolución de esta solicitud de excepción de cobro, se le notificará tanto a la persona interesada como al funcionario de la Sección de Documentos de Identidad que generó el trámite, para que proceda a continuar con el trámite respectivo.</a:t>
            </a:r>
          </a:p>
          <a:p>
            <a:pPr algn="just">
              <a:lnSpc>
                <a:spcPct val="150000"/>
              </a:lnSpc>
              <a:spcBef>
                <a:spcPts val="0"/>
              </a:spcBef>
            </a:pPr>
            <a:endParaRPr lang="es-CR" sz="1500" b="0" i="0" u="none" strike="noStrike" baseline="0" dirty="0">
              <a:solidFill>
                <a:srgbClr val="000000"/>
              </a:solidFill>
              <a:latin typeface="Aptos" panose="020B0004020202020204" pitchFamily="34" charset="0"/>
            </a:endParaRPr>
          </a:p>
          <a:p>
            <a:pPr algn="just">
              <a:lnSpc>
                <a:spcPct val="150000"/>
              </a:lnSpc>
              <a:spcBef>
                <a:spcPts val="0"/>
              </a:spcBef>
            </a:pPr>
            <a:r>
              <a:rPr lang="es-ES" sz="1500" b="0" i="0" u="none" strike="noStrike" baseline="0" dirty="0">
                <a:solidFill>
                  <a:srgbClr val="000000"/>
                </a:solidFill>
                <a:latin typeface="Aptos" panose="020B0004020202020204" pitchFamily="34" charset="0"/>
              </a:rPr>
              <a:t>En ninguna circunstancia podrá el funcionario consular, completar la solicitud de cédula si no se cumple con alguno de los apartados a), b) y c)  </a:t>
            </a:r>
          </a:p>
          <a:p>
            <a:endParaRPr lang="en-US" sz="1500" dirty="0"/>
          </a:p>
        </p:txBody>
      </p:sp>
    </p:spTree>
    <p:extLst>
      <p:ext uri="{BB962C8B-B14F-4D97-AF65-F5344CB8AC3E}">
        <p14:creationId xmlns:p14="http://schemas.microsoft.com/office/powerpoint/2010/main" val="7727012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B7246A-C09A-A20E-520F-03FD71EF1F08}"/>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2299B8B-7675-4F1D-37DA-140495BA7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067263C6-3E56-0B51-F9C9-B585139CB686}"/>
              </a:ext>
            </a:extLst>
          </p:cNvPr>
          <p:cNvPicPr>
            <a:picLocks noChangeAspect="1"/>
          </p:cNvPicPr>
          <p:nvPr/>
        </p:nvPicPr>
        <p:blipFill>
          <a:blip r:embed="rId2"/>
          <a:stretch>
            <a:fillRect/>
          </a:stretch>
        </p:blipFill>
        <p:spPr>
          <a:xfrm>
            <a:off x="-1" y="0"/>
            <a:ext cx="12192000" cy="6858000"/>
          </a:xfrm>
          <a:prstGeom prst="rect">
            <a:avLst/>
          </a:prstGeom>
        </p:spPr>
      </p:pic>
      <p:sp>
        <p:nvSpPr>
          <p:cNvPr id="26" name="Content Placeholder 25">
            <a:extLst>
              <a:ext uri="{FF2B5EF4-FFF2-40B4-BE49-F238E27FC236}">
                <a16:creationId xmlns:a16="http://schemas.microsoft.com/office/drawing/2014/main" id="{68118883-1EEA-86AF-31BF-54F2CFF2A7A3}"/>
              </a:ext>
            </a:extLst>
          </p:cNvPr>
          <p:cNvSpPr>
            <a:spLocks noGrp="1"/>
          </p:cNvSpPr>
          <p:nvPr>
            <p:ph idx="1"/>
          </p:nvPr>
        </p:nvSpPr>
        <p:spPr>
          <a:xfrm>
            <a:off x="704336" y="1516284"/>
            <a:ext cx="10799806" cy="4575597"/>
          </a:xfrm>
        </p:spPr>
        <p:txBody>
          <a:bodyPr>
            <a:normAutofit fontScale="85000" lnSpcReduction="20000"/>
          </a:bodyPr>
          <a:lstStyle/>
          <a:p>
            <a:pPr marL="0" indent="0" algn="just">
              <a:buNone/>
            </a:pPr>
            <a:r>
              <a:rPr lang="es-ES" sz="2400" b="1" dirty="0">
                <a:solidFill>
                  <a:schemeClr val="accent1">
                    <a:lumMod val="75000"/>
                  </a:schemeClr>
                </a:solidFill>
                <a:effectLst>
                  <a:outerShdw blurRad="38100" dist="38100" dir="2700000" algn="tl">
                    <a:srgbClr val="000000">
                      <a:alpha val="43137"/>
                    </a:srgbClr>
                  </a:outerShdw>
                </a:effectLst>
              </a:rPr>
              <a:t>Medios de pago</a:t>
            </a:r>
          </a:p>
          <a:p>
            <a:pPr marL="0" indent="0" algn="just">
              <a:buNone/>
            </a:pPr>
            <a:endParaRPr lang="es-ES" sz="2400" b="1" dirty="0">
              <a:solidFill>
                <a:schemeClr val="accent1">
                  <a:lumMod val="75000"/>
                </a:schemeClr>
              </a:solidFill>
              <a:effectLst>
                <a:outerShdw blurRad="38100" dist="38100" dir="2700000" algn="tl">
                  <a:srgbClr val="000000">
                    <a:alpha val="43137"/>
                  </a:srgbClr>
                </a:outerShdw>
              </a:effectLst>
            </a:endParaRPr>
          </a:p>
          <a:p>
            <a:pPr marL="0" indent="0">
              <a:lnSpc>
                <a:spcPct val="150000"/>
              </a:lnSpc>
              <a:spcBef>
                <a:spcPts val="0"/>
              </a:spcBef>
              <a:buNone/>
            </a:pPr>
            <a:r>
              <a:rPr lang="es-ES" sz="1600" dirty="0">
                <a:solidFill>
                  <a:srgbClr val="000000"/>
                </a:solidFill>
                <a:latin typeface="Aptos" panose="020B0004020202020204" pitchFamily="34" charset="0"/>
              </a:rPr>
              <a:t>En caso de que, una vez realizada la consulta respectiva, se determine que a la persona le corresponde el pago para la reposición de su cédula de identidad, ésta será responsable de hacer la gestión a través de alguno de los siguientes medios que el TSE mantiene habilitados para tales efectos: </a:t>
            </a:r>
          </a:p>
          <a:p>
            <a:pPr marL="0" indent="0">
              <a:lnSpc>
                <a:spcPct val="150000"/>
              </a:lnSpc>
              <a:spcBef>
                <a:spcPts val="0"/>
              </a:spcBef>
              <a:buNone/>
            </a:pPr>
            <a:endParaRPr lang="es-ES" sz="1600" dirty="0">
              <a:solidFill>
                <a:srgbClr val="000000"/>
              </a:solidFill>
              <a:latin typeface="Aptos" panose="020B0004020202020204" pitchFamily="34" charset="0"/>
            </a:endParaRPr>
          </a:p>
          <a:p>
            <a:pPr>
              <a:lnSpc>
                <a:spcPct val="150000"/>
              </a:lnSpc>
              <a:spcBef>
                <a:spcPts val="0"/>
              </a:spcBef>
            </a:pPr>
            <a:r>
              <a:rPr lang="es-ES" sz="1600" dirty="0">
                <a:solidFill>
                  <a:srgbClr val="000000"/>
                </a:solidFill>
                <a:latin typeface="Aptos" panose="020B0004020202020204" pitchFamily="34" charset="0"/>
              </a:rPr>
              <a:t>Plataforma de pago disponible en el sitio web del TSE: pago con una tarjeta de débito o crédito (Visa o </a:t>
            </a:r>
            <a:r>
              <a:rPr lang="es-ES" sz="1600" dirty="0" err="1">
                <a:solidFill>
                  <a:srgbClr val="000000"/>
                </a:solidFill>
                <a:latin typeface="Aptos" panose="020B0004020202020204" pitchFamily="34" charset="0"/>
              </a:rPr>
              <a:t>Mastercard</a:t>
            </a:r>
            <a:r>
              <a:rPr lang="es-ES" sz="1600" dirty="0">
                <a:solidFill>
                  <a:srgbClr val="000000"/>
                </a:solidFill>
                <a:latin typeface="Aptos" panose="020B0004020202020204" pitchFamily="34" charset="0"/>
              </a:rPr>
              <a:t>). </a:t>
            </a:r>
          </a:p>
          <a:p>
            <a:pPr>
              <a:lnSpc>
                <a:spcPct val="150000"/>
              </a:lnSpc>
              <a:spcBef>
                <a:spcPts val="0"/>
              </a:spcBef>
            </a:pPr>
            <a:endParaRPr lang="es-ES" sz="1600" dirty="0">
              <a:solidFill>
                <a:srgbClr val="000000"/>
              </a:solidFill>
              <a:latin typeface="Aptos" panose="020B0004020202020204" pitchFamily="34" charset="0"/>
            </a:endParaRPr>
          </a:p>
          <a:p>
            <a:pPr>
              <a:lnSpc>
                <a:spcPct val="150000"/>
              </a:lnSpc>
              <a:spcBef>
                <a:spcPts val="0"/>
              </a:spcBef>
            </a:pPr>
            <a:r>
              <a:rPr lang="es-ES" sz="1600" dirty="0">
                <a:solidFill>
                  <a:srgbClr val="000000"/>
                </a:solidFill>
                <a:latin typeface="Aptos" panose="020B0004020202020204" pitchFamily="34" charset="0"/>
              </a:rPr>
              <a:t>Oficina virtual del Banco de Costa Rica: Ingresando a la dirección www.bancobcr.com en el apartado de “Cuotas y Planes”. </a:t>
            </a:r>
          </a:p>
          <a:p>
            <a:pPr>
              <a:lnSpc>
                <a:spcPct val="150000"/>
              </a:lnSpc>
              <a:spcBef>
                <a:spcPts val="0"/>
              </a:spcBef>
            </a:pPr>
            <a:endParaRPr lang="es-ES" sz="1600" dirty="0">
              <a:solidFill>
                <a:srgbClr val="000000"/>
              </a:solidFill>
              <a:latin typeface="Aptos" panose="020B0004020202020204" pitchFamily="34" charset="0"/>
            </a:endParaRPr>
          </a:p>
          <a:p>
            <a:pPr>
              <a:lnSpc>
                <a:spcPct val="150000"/>
              </a:lnSpc>
              <a:spcBef>
                <a:spcPts val="0"/>
              </a:spcBef>
            </a:pPr>
            <a:r>
              <a:rPr lang="es-ES" sz="1600" dirty="0">
                <a:solidFill>
                  <a:srgbClr val="000000"/>
                </a:solidFill>
                <a:latin typeface="Aptos" panose="020B0004020202020204" pitchFamily="34" charset="0"/>
              </a:rPr>
              <a:t>Aplicación BCR Móvil en el apartado “Pagos” y la categoría de “Gobierno”.</a:t>
            </a:r>
          </a:p>
          <a:p>
            <a:pPr>
              <a:lnSpc>
                <a:spcPct val="150000"/>
              </a:lnSpc>
              <a:spcBef>
                <a:spcPts val="0"/>
              </a:spcBef>
            </a:pPr>
            <a:endParaRPr lang="es-ES" sz="1600" dirty="0">
              <a:solidFill>
                <a:srgbClr val="000000"/>
              </a:solidFill>
              <a:latin typeface="Aptos" panose="020B0004020202020204" pitchFamily="34" charset="0"/>
            </a:endParaRPr>
          </a:p>
          <a:p>
            <a:pPr marL="0" indent="0" algn="ctr">
              <a:lnSpc>
                <a:spcPct val="150000"/>
              </a:lnSpc>
              <a:spcBef>
                <a:spcPts val="0"/>
              </a:spcBef>
              <a:buNone/>
            </a:pPr>
            <a:r>
              <a:rPr lang="es-ES" sz="1800" b="1" i="0" u="none" strike="noStrike" baseline="0" dirty="0">
                <a:solidFill>
                  <a:srgbClr val="FF0000"/>
                </a:solidFill>
                <a:latin typeface="Arial" panose="020B0604020202020204" pitchFamily="34" charset="0"/>
              </a:rPr>
              <a:t>Ninguna persona funcionaria del Tribunal Supremo de Elecciones o Consular podrá realizar cobros o requerir sumas adicionales por reposiciones de cédula de identidad a título personal al solicitante. Dado el caso deberá presentarse la denuncia correspondiente ante el Departamento Electoral del Tribunal Supremo de Elecciones. </a:t>
            </a:r>
            <a:r>
              <a:rPr lang="es-ES" sz="1600" dirty="0">
                <a:solidFill>
                  <a:srgbClr val="FF0000"/>
                </a:solidFill>
                <a:latin typeface="Aptos" panose="020B0004020202020204" pitchFamily="34" charset="0"/>
              </a:rPr>
              <a:t> </a:t>
            </a:r>
          </a:p>
          <a:p>
            <a:pPr marL="0" indent="0" algn="just">
              <a:buNone/>
            </a:pPr>
            <a:endParaRPr lang="es-CR" sz="1600" dirty="0">
              <a:latin typeface="+mn-lt"/>
            </a:endParaRPr>
          </a:p>
        </p:txBody>
      </p:sp>
    </p:spTree>
    <p:extLst>
      <p:ext uri="{BB962C8B-B14F-4D97-AF65-F5344CB8AC3E}">
        <p14:creationId xmlns:p14="http://schemas.microsoft.com/office/powerpoint/2010/main" val="35452012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A blue and white map&#10;&#10;Description automatically generated">
            <a:extLst>
              <a:ext uri="{FF2B5EF4-FFF2-40B4-BE49-F238E27FC236}">
                <a16:creationId xmlns:a16="http://schemas.microsoft.com/office/drawing/2014/main" id="{119FB69F-21BE-C587-9163-9AD705739692}"/>
              </a:ext>
            </a:extLst>
          </p:cNvPr>
          <p:cNvPicPr>
            <a:picLocks noChangeAspect="1"/>
          </p:cNvPicPr>
          <p:nvPr/>
        </p:nvPicPr>
        <p:blipFill>
          <a:blip r:embed="rId2"/>
          <a:stretch>
            <a:fillRect/>
          </a:stretch>
        </p:blipFill>
        <p:spPr>
          <a:xfrm>
            <a:off x="-1" y="0"/>
            <a:ext cx="12192000" cy="6858000"/>
          </a:xfrm>
          <a:prstGeom prst="rect">
            <a:avLst/>
          </a:prstGeom>
        </p:spPr>
      </p:pic>
      <p:graphicFrame>
        <p:nvGraphicFramePr>
          <p:cNvPr id="5" name="Marcador de contenido 4">
            <a:extLst>
              <a:ext uri="{FF2B5EF4-FFF2-40B4-BE49-F238E27FC236}">
                <a16:creationId xmlns:a16="http://schemas.microsoft.com/office/drawing/2014/main" id="{47D7BBD1-9C61-D532-9092-05CB39D9C372}"/>
              </a:ext>
            </a:extLst>
          </p:cNvPr>
          <p:cNvGraphicFramePr>
            <a:graphicFrameLocks noGrp="1"/>
          </p:cNvGraphicFramePr>
          <p:nvPr>
            <p:ph idx="1"/>
            <p:extLst>
              <p:ext uri="{D42A27DB-BD31-4B8C-83A1-F6EECF244321}">
                <p14:modId xmlns:p14="http://schemas.microsoft.com/office/powerpoint/2010/main" val="3620140743"/>
              </p:ext>
            </p:extLst>
          </p:nvPr>
        </p:nvGraphicFramePr>
        <p:xfrm>
          <a:off x="421510" y="1570144"/>
          <a:ext cx="11060576" cy="4494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51672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D1A47D-25D5-4425-3E64-4EA77D4D58E0}"/>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98E1D8E-5D74-047E-DDEB-DF4FF49927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737EF0A7-A319-1949-4A6A-2DB1613B2725}"/>
              </a:ext>
            </a:extLst>
          </p:cNvPr>
          <p:cNvPicPr>
            <a:picLocks noChangeAspect="1"/>
          </p:cNvPicPr>
          <p:nvPr/>
        </p:nvPicPr>
        <p:blipFill>
          <a:blip r:embed="rId2"/>
          <a:stretch>
            <a:fillRect/>
          </a:stretch>
        </p:blipFill>
        <p:spPr>
          <a:xfrm>
            <a:off x="-1" y="0"/>
            <a:ext cx="12192000" cy="6858000"/>
          </a:xfrm>
          <a:prstGeom prst="rect">
            <a:avLst/>
          </a:prstGeom>
        </p:spPr>
      </p:pic>
      <p:pic>
        <p:nvPicPr>
          <p:cNvPr id="5" name="Marcador de contenido 4" descr="Interfaz de usuario gráfica, Aplicación&#10;&#10;Descripción generada automáticamente">
            <a:extLst>
              <a:ext uri="{FF2B5EF4-FFF2-40B4-BE49-F238E27FC236}">
                <a16:creationId xmlns:a16="http://schemas.microsoft.com/office/drawing/2014/main" id="{02C88A0A-814B-BDC7-70BC-2FD62D2ED344}"/>
              </a:ext>
            </a:extLst>
          </p:cNvPr>
          <p:cNvPicPr>
            <a:picLocks noGrp="1" noChangeAspect="1"/>
          </p:cNvPicPr>
          <p:nvPr>
            <p:ph idx="1"/>
          </p:nvPr>
        </p:nvPicPr>
        <p:blipFill>
          <a:blip r:embed="rId3"/>
          <a:stretch>
            <a:fillRect/>
          </a:stretch>
        </p:blipFill>
        <p:spPr>
          <a:xfrm>
            <a:off x="636740" y="1445068"/>
            <a:ext cx="10742459" cy="4731895"/>
          </a:xfrm>
        </p:spPr>
      </p:pic>
      <p:sp>
        <p:nvSpPr>
          <p:cNvPr id="6" name="Elipse 5">
            <a:extLst>
              <a:ext uri="{FF2B5EF4-FFF2-40B4-BE49-F238E27FC236}">
                <a16:creationId xmlns:a16="http://schemas.microsoft.com/office/drawing/2014/main" id="{08C2C6C0-3C47-5CE9-711D-601D14AAF28B}"/>
              </a:ext>
            </a:extLst>
          </p:cNvPr>
          <p:cNvSpPr/>
          <p:nvPr/>
        </p:nvSpPr>
        <p:spPr>
          <a:xfrm>
            <a:off x="2104571" y="1445068"/>
            <a:ext cx="1582058" cy="572418"/>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R"/>
          </a:p>
        </p:txBody>
      </p:sp>
      <p:sp>
        <p:nvSpPr>
          <p:cNvPr id="8" name="Rectángulo: esquinas redondeadas 7">
            <a:extLst>
              <a:ext uri="{FF2B5EF4-FFF2-40B4-BE49-F238E27FC236}">
                <a16:creationId xmlns:a16="http://schemas.microsoft.com/office/drawing/2014/main" id="{8F1A8B31-9406-0782-9B47-0522743DC661}"/>
              </a:ext>
            </a:extLst>
          </p:cNvPr>
          <p:cNvSpPr/>
          <p:nvPr/>
        </p:nvSpPr>
        <p:spPr>
          <a:xfrm>
            <a:off x="1053296" y="4016415"/>
            <a:ext cx="3217762" cy="2160548"/>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41445693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131FDD-97B3-EC3A-B0A6-F6DF8BAE7666}"/>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AA2803C-A8D0-FBC1-C99C-FFE49E4591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A3D786EB-24D2-9114-941C-49B213B56E5A}"/>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8AF72249-DFF6-F180-89E7-AC385EF8C516}"/>
              </a:ext>
            </a:extLst>
          </p:cNvPr>
          <p:cNvSpPr>
            <a:spLocks noGrp="1"/>
          </p:cNvSpPr>
          <p:nvPr>
            <p:ph type="title"/>
          </p:nvPr>
        </p:nvSpPr>
        <p:spPr>
          <a:xfrm>
            <a:off x="2729378" y="460457"/>
            <a:ext cx="8494196" cy="1047927"/>
          </a:xfrm>
        </p:spPr>
        <p:txBody>
          <a:bodyPr anchor="b">
            <a:normAutofit/>
          </a:bodyPr>
          <a:lstStyle/>
          <a:p>
            <a:pPr algn="r"/>
            <a:r>
              <a:rPr lang="es-CR" sz="4000" b="1" dirty="0">
                <a:solidFill>
                  <a:schemeClr val="accent1">
                    <a:lumMod val="75000"/>
                  </a:schemeClr>
                </a:solidFill>
                <a:effectLst>
                  <a:outerShdw blurRad="38100" dist="38100" dir="2700000" algn="tl">
                    <a:srgbClr val="000000">
                      <a:alpha val="43137"/>
                    </a:srgbClr>
                  </a:outerShdw>
                </a:effectLst>
                <a:latin typeface="+mn-lt"/>
              </a:rPr>
              <a:t>MENSAJES DE CONSULTA</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Content Placeholder 25">
            <a:extLst>
              <a:ext uri="{FF2B5EF4-FFF2-40B4-BE49-F238E27FC236}">
                <a16:creationId xmlns:a16="http://schemas.microsoft.com/office/drawing/2014/main" id="{B6B80974-2BE3-6F4C-EB49-AA46870C8145}"/>
              </a:ext>
            </a:extLst>
          </p:cNvPr>
          <p:cNvSpPr>
            <a:spLocks noGrp="1"/>
          </p:cNvSpPr>
          <p:nvPr>
            <p:ph idx="1"/>
          </p:nvPr>
        </p:nvSpPr>
        <p:spPr>
          <a:xfrm>
            <a:off x="704336" y="1968841"/>
            <a:ext cx="10799806" cy="4123040"/>
          </a:xfrm>
        </p:spPr>
        <p:txBody>
          <a:bodyPr>
            <a:normAutofit/>
          </a:bodyPr>
          <a:lstStyle/>
          <a:p>
            <a:pPr marL="0" indent="0" algn="ctr">
              <a:buNone/>
            </a:pPr>
            <a:r>
              <a:rPr lang="es-ES" sz="1600" b="1" dirty="0">
                <a:solidFill>
                  <a:schemeClr val="accent1">
                    <a:lumMod val="75000"/>
                  </a:schemeClr>
                </a:solidFill>
                <a:effectLst>
                  <a:outerShdw blurRad="38100" dist="38100" dir="2700000" algn="tl">
                    <a:srgbClr val="000000">
                      <a:alpha val="43137"/>
                    </a:srgbClr>
                  </a:outerShdw>
                </a:effectLst>
              </a:rPr>
              <a:t>PRIMERA VEZ O CADUCAS</a:t>
            </a:r>
          </a:p>
          <a:p>
            <a:pPr marL="0" indent="0" algn="ctr">
              <a:buNone/>
            </a:pPr>
            <a:endParaRPr lang="es-ES" sz="1600" b="1" dirty="0">
              <a:solidFill>
                <a:schemeClr val="accent1">
                  <a:lumMod val="75000"/>
                </a:schemeClr>
              </a:solidFill>
              <a:effectLst>
                <a:outerShdw blurRad="38100" dist="38100" dir="2700000" algn="tl">
                  <a:srgbClr val="000000">
                    <a:alpha val="43137"/>
                  </a:srgbClr>
                </a:outerShdw>
              </a:effectLst>
            </a:endParaRPr>
          </a:p>
          <a:p>
            <a:pPr marL="0" indent="0" algn="ctr">
              <a:buNone/>
            </a:pPr>
            <a:endParaRPr lang="es-ES" sz="1600" b="1" dirty="0">
              <a:solidFill>
                <a:schemeClr val="accent1">
                  <a:lumMod val="75000"/>
                </a:schemeClr>
              </a:solidFill>
              <a:effectLst>
                <a:outerShdw blurRad="38100" dist="38100" dir="2700000" algn="tl">
                  <a:srgbClr val="000000">
                    <a:alpha val="43137"/>
                  </a:srgbClr>
                </a:outerShdw>
              </a:effectLst>
            </a:endParaRPr>
          </a:p>
          <a:p>
            <a:pPr marL="0" indent="0" algn="ctr">
              <a:buNone/>
            </a:pPr>
            <a:endParaRPr lang="es-ES" sz="1600" b="1" dirty="0">
              <a:solidFill>
                <a:schemeClr val="accent1">
                  <a:lumMod val="75000"/>
                </a:schemeClr>
              </a:solidFill>
              <a:effectLst>
                <a:outerShdw blurRad="38100" dist="38100" dir="2700000" algn="tl">
                  <a:srgbClr val="000000">
                    <a:alpha val="43137"/>
                  </a:srgbClr>
                </a:outerShdw>
              </a:effectLst>
            </a:endParaRPr>
          </a:p>
          <a:p>
            <a:pPr marL="0" indent="0" algn="ctr">
              <a:buNone/>
            </a:pPr>
            <a:r>
              <a:rPr lang="es-ES" sz="1600" b="1" dirty="0">
                <a:solidFill>
                  <a:schemeClr val="accent1">
                    <a:lumMod val="75000"/>
                  </a:schemeClr>
                </a:solidFill>
                <a:effectLst>
                  <a:outerShdw blurRad="38100" dist="38100" dir="2700000" algn="tl">
                    <a:srgbClr val="000000">
                      <a:alpha val="43137"/>
                    </a:srgbClr>
                  </a:outerShdw>
                </a:effectLst>
              </a:rPr>
              <a:t>EXENTA DE PAGÓ</a:t>
            </a:r>
          </a:p>
          <a:p>
            <a:pPr marL="0" indent="0" algn="ctr">
              <a:buNone/>
            </a:pPr>
            <a:endParaRPr lang="es-ES" sz="1600" b="1" dirty="0">
              <a:solidFill>
                <a:schemeClr val="accent1">
                  <a:lumMod val="75000"/>
                </a:schemeClr>
              </a:solidFill>
              <a:effectLst>
                <a:outerShdw blurRad="38100" dist="38100" dir="2700000" algn="tl">
                  <a:srgbClr val="000000">
                    <a:alpha val="43137"/>
                  </a:srgbClr>
                </a:outerShdw>
              </a:effectLst>
            </a:endParaRPr>
          </a:p>
          <a:p>
            <a:pPr marL="0" indent="0" algn="ctr">
              <a:buNone/>
            </a:pPr>
            <a:endParaRPr lang="es-ES" sz="1600" b="1" dirty="0">
              <a:solidFill>
                <a:schemeClr val="accent1">
                  <a:lumMod val="75000"/>
                </a:schemeClr>
              </a:solidFill>
              <a:effectLst>
                <a:outerShdw blurRad="38100" dist="38100" dir="2700000" algn="tl">
                  <a:srgbClr val="000000">
                    <a:alpha val="43137"/>
                  </a:srgbClr>
                </a:outerShdw>
              </a:effectLst>
            </a:endParaRPr>
          </a:p>
          <a:p>
            <a:pPr marL="0" indent="0" algn="ctr">
              <a:buNone/>
            </a:pPr>
            <a:endParaRPr lang="es-ES" sz="1600" b="1" dirty="0">
              <a:solidFill>
                <a:schemeClr val="accent1">
                  <a:lumMod val="75000"/>
                </a:schemeClr>
              </a:solidFill>
              <a:effectLst>
                <a:outerShdw blurRad="38100" dist="38100" dir="2700000" algn="tl">
                  <a:srgbClr val="000000">
                    <a:alpha val="43137"/>
                  </a:srgbClr>
                </a:outerShdw>
              </a:effectLst>
            </a:endParaRPr>
          </a:p>
          <a:p>
            <a:pPr marL="0" indent="0" algn="ctr">
              <a:buNone/>
            </a:pPr>
            <a:r>
              <a:rPr lang="es-ES" sz="1600" b="1" dirty="0">
                <a:solidFill>
                  <a:schemeClr val="accent1">
                    <a:lumMod val="75000"/>
                  </a:schemeClr>
                </a:solidFill>
                <a:effectLst>
                  <a:outerShdw blurRad="38100" dist="38100" dir="2700000" algn="tl">
                    <a:srgbClr val="000000">
                      <a:alpha val="43137"/>
                    </a:srgbClr>
                  </a:outerShdw>
                </a:effectLst>
              </a:rPr>
              <a:t>DEBE REALIZAR EL PAGÓ</a:t>
            </a:r>
          </a:p>
          <a:p>
            <a:pPr marL="0" indent="0" algn="just">
              <a:buNone/>
            </a:pPr>
            <a:endParaRPr lang="es-CR" sz="1600" dirty="0">
              <a:latin typeface="+mn-lt"/>
            </a:endParaRPr>
          </a:p>
          <a:p>
            <a:pPr marL="0" indent="0" algn="just">
              <a:buNone/>
            </a:pPr>
            <a:endParaRPr lang="es-CR" sz="1600" dirty="0">
              <a:latin typeface="+mn-lt"/>
            </a:endParaRPr>
          </a:p>
        </p:txBody>
      </p:sp>
      <p:pic>
        <p:nvPicPr>
          <p:cNvPr id="8" name="Imagen 7">
            <a:extLst>
              <a:ext uri="{FF2B5EF4-FFF2-40B4-BE49-F238E27FC236}">
                <a16:creationId xmlns:a16="http://schemas.microsoft.com/office/drawing/2014/main" id="{BA173AAD-FC31-DD77-91A5-B299656DE60E}"/>
              </a:ext>
            </a:extLst>
          </p:cNvPr>
          <p:cNvPicPr>
            <a:picLocks noChangeAspect="1"/>
          </p:cNvPicPr>
          <p:nvPr/>
        </p:nvPicPr>
        <p:blipFill>
          <a:blip r:embed="rId3"/>
          <a:stretch>
            <a:fillRect/>
          </a:stretch>
        </p:blipFill>
        <p:spPr>
          <a:xfrm>
            <a:off x="4096563" y="2220271"/>
            <a:ext cx="3998874" cy="906411"/>
          </a:xfrm>
          <a:prstGeom prst="rect">
            <a:avLst/>
          </a:prstGeom>
        </p:spPr>
      </p:pic>
      <p:pic>
        <p:nvPicPr>
          <p:cNvPr id="10" name="Imagen 9">
            <a:extLst>
              <a:ext uri="{FF2B5EF4-FFF2-40B4-BE49-F238E27FC236}">
                <a16:creationId xmlns:a16="http://schemas.microsoft.com/office/drawing/2014/main" id="{38D5A191-4DB9-BC08-F1B0-F9602F8F2F96}"/>
              </a:ext>
            </a:extLst>
          </p:cNvPr>
          <p:cNvPicPr>
            <a:picLocks noChangeAspect="1"/>
          </p:cNvPicPr>
          <p:nvPr/>
        </p:nvPicPr>
        <p:blipFill>
          <a:blip r:embed="rId4"/>
          <a:stretch>
            <a:fillRect/>
          </a:stretch>
        </p:blipFill>
        <p:spPr>
          <a:xfrm>
            <a:off x="557387" y="3786086"/>
            <a:ext cx="10666187" cy="714812"/>
          </a:xfrm>
          <a:prstGeom prst="rect">
            <a:avLst/>
          </a:prstGeom>
        </p:spPr>
      </p:pic>
      <p:pic>
        <p:nvPicPr>
          <p:cNvPr id="12" name="Imagen 11">
            <a:extLst>
              <a:ext uri="{FF2B5EF4-FFF2-40B4-BE49-F238E27FC236}">
                <a16:creationId xmlns:a16="http://schemas.microsoft.com/office/drawing/2014/main" id="{B80F9B3A-54DF-4224-2F76-D1E5972B9D1E}"/>
              </a:ext>
            </a:extLst>
          </p:cNvPr>
          <p:cNvPicPr>
            <a:picLocks noChangeAspect="1"/>
          </p:cNvPicPr>
          <p:nvPr/>
        </p:nvPicPr>
        <p:blipFill>
          <a:blip r:embed="rId5"/>
          <a:stretch>
            <a:fillRect/>
          </a:stretch>
        </p:blipFill>
        <p:spPr>
          <a:xfrm>
            <a:off x="2315287" y="5160302"/>
            <a:ext cx="7561426" cy="803911"/>
          </a:xfrm>
          <a:prstGeom prst="rect">
            <a:avLst/>
          </a:prstGeom>
        </p:spPr>
      </p:pic>
    </p:spTree>
    <p:extLst>
      <p:ext uri="{BB962C8B-B14F-4D97-AF65-F5344CB8AC3E}">
        <p14:creationId xmlns:p14="http://schemas.microsoft.com/office/powerpoint/2010/main" val="11579185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E66D49-9845-D37F-2381-2E2C9AAA0EA3}"/>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5DA3388A-9325-9C82-034A-49A94EE44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5EC68DD5-CDCE-CD2D-DD55-9BC676CE78E9}"/>
              </a:ext>
            </a:extLst>
          </p:cNvPr>
          <p:cNvPicPr>
            <a:picLocks noChangeAspect="1"/>
          </p:cNvPicPr>
          <p:nvPr/>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0239B494-64E6-CE37-EA95-D03B24314164}"/>
              </a:ext>
            </a:extLst>
          </p:cNvPr>
          <p:cNvSpPr>
            <a:spLocks noGrp="1"/>
          </p:cNvSpPr>
          <p:nvPr>
            <p:ph type="title"/>
          </p:nvPr>
        </p:nvSpPr>
        <p:spPr>
          <a:xfrm>
            <a:off x="2729378" y="460457"/>
            <a:ext cx="8494196" cy="1047927"/>
          </a:xfrm>
        </p:spPr>
        <p:txBody>
          <a:bodyPr anchor="b">
            <a:normAutofit/>
          </a:bodyPr>
          <a:lstStyle/>
          <a:p>
            <a:pPr algn="r"/>
            <a:r>
              <a:rPr lang="es-ES" sz="4000" b="1" dirty="0">
                <a:solidFill>
                  <a:schemeClr val="accent1">
                    <a:lumMod val="75000"/>
                  </a:schemeClr>
                </a:solidFill>
                <a:effectLst>
                  <a:outerShdw blurRad="38100" dist="38100" dir="2700000" algn="tl">
                    <a:srgbClr val="000000">
                      <a:alpha val="43137"/>
                    </a:srgbClr>
                  </a:outerShdw>
                </a:effectLst>
                <a:latin typeface="+mn-lt"/>
                <a:cs typeface="Arial" panose="020B0604020202020204" pitchFamily="34" charset="0"/>
              </a:rPr>
              <a:t>P</a:t>
            </a:r>
            <a:r>
              <a:rPr lang="es-CR" sz="4000" b="1" dirty="0">
                <a:solidFill>
                  <a:schemeClr val="accent1">
                    <a:lumMod val="75000"/>
                  </a:schemeClr>
                </a:solidFill>
                <a:effectLst>
                  <a:outerShdw blurRad="38100" dist="38100" dir="2700000" algn="tl">
                    <a:srgbClr val="000000">
                      <a:alpha val="43137"/>
                    </a:srgbClr>
                  </a:outerShdw>
                </a:effectLst>
                <a:latin typeface="+mn-lt"/>
                <a:cs typeface="Arial" panose="020B0604020202020204" pitchFamily="34" charset="0"/>
              </a:rPr>
              <a:t>AGO POR EL SITIO WEB</a:t>
            </a:r>
            <a:endParaRPr lang="en-CR"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 name="Imagen 5" descr="Tabla&#10;&#10;El contenido generado por IA puede ser incorrecto.">
            <a:extLst>
              <a:ext uri="{FF2B5EF4-FFF2-40B4-BE49-F238E27FC236}">
                <a16:creationId xmlns:a16="http://schemas.microsoft.com/office/drawing/2014/main" id="{9A4DC3D6-31BE-84CD-90BE-BD2E09088EFE}"/>
              </a:ext>
            </a:extLst>
          </p:cNvPr>
          <p:cNvPicPr>
            <a:picLocks noChangeAspect="1"/>
          </p:cNvPicPr>
          <p:nvPr/>
        </p:nvPicPr>
        <p:blipFill>
          <a:blip r:embed="rId3"/>
          <a:stretch>
            <a:fillRect/>
          </a:stretch>
        </p:blipFill>
        <p:spPr>
          <a:xfrm>
            <a:off x="3515947" y="1508384"/>
            <a:ext cx="4971806" cy="4988688"/>
          </a:xfrm>
          <a:prstGeom prst="rect">
            <a:avLst/>
          </a:prstGeom>
        </p:spPr>
      </p:pic>
    </p:spTree>
    <p:extLst>
      <p:ext uri="{BB962C8B-B14F-4D97-AF65-F5344CB8AC3E}">
        <p14:creationId xmlns:p14="http://schemas.microsoft.com/office/powerpoint/2010/main" val="2703376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338EC3-4840-A00F-B9A0-BEDD78F2899D}"/>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8B6DF29-C5C8-D1CE-DDF9-F3DC3EBBB2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C45C89AD-DD1A-1B47-FEF4-7020B86E33BF}"/>
              </a:ext>
            </a:extLst>
          </p:cNvPr>
          <p:cNvPicPr>
            <a:picLocks noChangeAspect="1"/>
          </p:cNvPicPr>
          <p:nvPr/>
        </p:nvPicPr>
        <p:blipFill>
          <a:blip r:embed="rId2"/>
          <a:stretch>
            <a:fillRect/>
          </a:stretch>
        </p:blipFill>
        <p:spPr>
          <a:xfrm>
            <a:off x="0" y="0"/>
            <a:ext cx="12192000" cy="6858000"/>
          </a:xfrm>
          <a:prstGeom prst="rect">
            <a:avLst/>
          </a:prstGeom>
        </p:spPr>
      </p:pic>
      <p:pic>
        <p:nvPicPr>
          <p:cNvPr id="5" name="Imagen 4" descr="Interfaz de usuario gráfica, Texto&#10;&#10;Descripción generada automáticamente">
            <a:extLst>
              <a:ext uri="{FF2B5EF4-FFF2-40B4-BE49-F238E27FC236}">
                <a16:creationId xmlns:a16="http://schemas.microsoft.com/office/drawing/2014/main" id="{6FDD4246-F37A-03BA-F90D-027319E4CC56}"/>
              </a:ext>
            </a:extLst>
          </p:cNvPr>
          <p:cNvPicPr>
            <a:picLocks noChangeAspect="1"/>
          </p:cNvPicPr>
          <p:nvPr/>
        </p:nvPicPr>
        <p:blipFill>
          <a:blip r:embed="rId3"/>
          <a:stretch>
            <a:fillRect/>
          </a:stretch>
        </p:blipFill>
        <p:spPr>
          <a:xfrm>
            <a:off x="2489509" y="1034713"/>
            <a:ext cx="8988535" cy="5206430"/>
          </a:xfrm>
          <a:prstGeom prst="rect">
            <a:avLst/>
          </a:prstGeom>
        </p:spPr>
      </p:pic>
    </p:spTree>
    <p:extLst>
      <p:ext uri="{BB962C8B-B14F-4D97-AF65-F5344CB8AC3E}">
        <p14:creationId xmlns:p14="http://schemas.microsoft.com/office/powerpoint/2010/main" val="25365047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207989-0E7C-2AD8-8E0A-97CB4F582BE1}"/>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C01D61A-0E1B-C284-0203-E4D94B6DF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1C03F589-878F-1CB5-0367-6D6E703167DC}"/>
              </a:ext>
            </a:extLst>
          </p:cNvPr>
          <p:cNvPicPr>
            <a:picLocks noChangeAspect="1"/>
          </p:cNvPicPr>
          <p:nvPr/>
        </p:nvPicPr>
        <p:blipFill>
          <a:blip r:embed="rId2"/>
          <a:stretch>
            <a:fillRect/>
          </a:stretch>
        </p:blipFill>
        <p:spPr>
          <a:xfrm>
            <a:off x="-1" y="0"/>
            <a:ext cx="12192000" cy="6858000"/>
          </a:xfrm>
          <a:prstGeom prst="rect">
            <a:avLst/>
          </a:prstGeom>
        </p:spPr>
      </p:pic>
      <p:pic>
        <p:nvPicPr>
          <p:cNvPr id="11" name="Imagen 10" descr="Interfaz de usuario gráfica, Aplicación&#10;&#10;El contenido generado por IA puede ser incorrecto.">
            <a:extLst>
              <a:ext uri="{FF2B5EF4-FFF2-40B4-BE49-F238E27FC236}">
                <a16:creationId xmlns:a16="http://schemas.microsoft.com/office/drawing/2014/main" id="{44BDD374-0A6B-96A4-B701-A6CE1524E8E6}"/>
              </a:ext>
            </a:extLst>
          </p:cNvPr>
          <p:cNvPicPr>
            <a:picLocks noChangeAspect="1"/>
          </p:cNvPicPr>
          <p:nvPr/>
        </p:nvPicPr>
        <p:blipFill>
          <a:blip r:embed="rId3"/>
          <a:stretch>
            <a:fillRect/>
          </a:stretch>
        </p:blipFill>
        <p:spPr>
          <a:xfrm>
            <a:off x="2444730" y="518793"/>
            <a:ext cx="9125936" cy="5303273"/>
          </a:xfrm>
          <a:prstGeom prst="rect">
            <a:avLst/>
          </a:prstGeom>
        </p:spPr>
      </p:pic>
    </p:spTree>
    <p:extLst>
      <p:ext uri="{BB962C8B-B14F-4D97-AF65-F5344CB8AC3E}">
        <p14:creationId xmlns:p14="http://schemas.microsoft.com/office/powerpoint/2010/main" val="39169785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537C2C-B3A9-4AF5-E4CB-9987DE4CB3A6}"/>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923B680-D311-08CD-684E-6B9F4EE93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map&#10;&#10;Description automatically generated">
            <a:extLst>
              <a:ext uri="{FF2B5EF4-FFF2-40B4-BE49-F238E27FC236}">
                <a16:creationId xmlns:a16="http://schemas.microsoft.com/office/drawing/2014/main" id="{C67B7E18-E189-41B7-59A6-4569A462623B}"/>
              </a:ext>
            </a:extLst>
          </p:cNvPr>
          <p:cNvPicPr>
            <a:picLocks noChangeAspect="1"/>
          </p:cNvPicPr>
          <p:nvPr/>
        </p:nvPicPr>
        <p:blipFill>
          <a:blip r:embed="rId2"/>
          <a:stretch>
            <a:fillRect/>
          </a:stretch>
        </p:blipFill>
        <p:spPr>
          <a:xfrm>
            <a:off x="-1" y="0"/>
            <a:ext cx="12192000" cy="6858000"/>
          </a:xfrm>
          <a:prstGeom prst="rect">
            <a:avLst/>
          </a:prstGeom>
        </p:spPr>
      </p:pic>
      <p:pic>
        <p:nvPicPr>
          <p:cNvPr id="8" name="Imagen 7" descr="Interfaz de usuario gráfica, Aplicación&#10;&#10;El contenido generado por IA puede ser incorrecto.">
            <a:extLst>
              <a:ext uri="{FF2B5EF4-FFF2-40B4-BE49-F238E27FC236}">
                <a16:creationId xmlns:a16="http://schemas.microsoft.com/office/drawing/2014/main" id="{714F3E88-F624-04EE-8217-1EA73BAB0B03}"/>
              </a:ext>
            </a:extLst>
          </p:cNvPr>
          <p:cNvPicPr>
            <a:picLocks noChangeAspect="1"/>
          </p:cNvPicPr>
          <p:nvPr/>
        </p:nvPicPr>
        <p:blipFill>
          <a:blip r:embed="rId3"/>
          <a:stretch>
            <a:fillRect/>
          </a:stretch>
        </p:blipFill>
        <p:spPr>
          <a:xfrm>
            <a:off x="2391318" y="621071"/>
            <a:ext cx="9305902" cy="5420914"/>
          </a:xfrm>
          <a:prstGeom prst="rect">
            <a:avLst/>
          </a:prstGeom>
        </p:spPr>
      </p:pic>
    </p:spTree>
    <p:extLst>
      <p:ext uri="{BB962C8B-B14F-4D97-AF65-F5344CB8AC3E}">
        <p14:creationId xmlns:p14="http://schemas.microsoft.com/office/powerpoint/2010/main" val="12356527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24E927BE-A369-DCD2-FD25-AB7BED137430}"/>
              </a:ext>
            </a:extLst>
          </p:cNvPr>
          <p:cNvPicPr>
            <a:picLocks noChangeAspect="1"/>
          </p:cNvPicPr>
          <p:nvPr/>
        </p:nvPicPr>
        <p:blipFill>
          <a:blip r:embed="rId3"/>
          <a:stretch>
            <a:fillRect/>
          </a:stretch>
        </p:blipFill>
        <p:spPr>
          <a:xfrm>
            <a:off x="-1525" y="0"/>
            <a:ext cx="12192000" cy="7015553"/>
          </a:xfrm>
          <a:prstGeom prst="rect">
            <a:avLst/>
          </a:prstGeom>
        </p:spPr>
      </p:pic>
      <p:sp>
        <p:nvSpPr>
          <p:cNvPr id="4" name="Title 1">
            <a:extLst>
              <a:ext uri="{FF2B5EF4-FFF2-40B4-BE49-F238E27FC236}">
                <a16:creationId xmlns:a16="http://schemas.microsoft.com/office/drawing/2014/main" id="{70627648-F45F-A91E-67EF-96D7EE6DE624}"/>
              </a:ext>
            </a:extLst>
          </p:cNvPr>
          <p:cNvSpPr>
            <a:spLocks noGrp="1"/>
          </p:cNvSpPr>
          <p:nvPr>
            <p:ph type="title"/>
          </p:nvPr>
        </p:nvSpPr>
        <p:spPr>
          <a:xfrm>
            <a:off x="1847377" y="-34723"/>
            <a:ext cx="8494196" cy="1047927"/>
          </a:xfrm>
        </p:spPr>
        <p:txBody>
          <a:bodyPr anchor="b">
            <a:normAutofit/>
          </a:bodyPr>
          <a:lstStyle/>
          <a:p>
            <a:pPr algn="ctr"/>
            <a:r>
              <a:rPr lang="es-CR" sz="3600" b="1" dirty="0">
                <a:solidFill>
                  <a:schemeClr val="accent1">
                    <a:lumMod val="75000"/>
                  </a:schemeClr>
                </a:solidFill>
                <a:effectLst>
                  <a:outerShdw blurRad="38100" dist="38100" dir="2700000" algn="tl">
                    <a:srgbClr val="000000">
                      <a:alpha val="43137"/>
                    </a:srgbClr>
                  </a:outerShdw>
                </a:effectLst>
                <a:latin typeface="+mn-lt"/>
              </a:rPr>
              <a:t>INFORMACIÓN IMPORTANTE</a:t>
            </a:r>
            <a:endParaRPr lang="en-CR"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5">
            <a:extLst>
              <a:ext uri="{FF2B5EF4-FFF2-40B4-BE49-F238E27FC236}">
                <a16:creationId xmlns:a16="http://schemas.microsoft.com/office/drawing/2014/main" id="{29F87406-4329-0C40-7EC2-C98768524DA0}"/>
              </a:ext>
            </a:extLst>
          </p:cNvPr>
          <p:cNvSpPr txBox="1">
            <a:spLocks/>
          </p:cNvSpPr>
          <p:nvPr/>
        </p:nvSpPr>
        <p:spPr>
          <a:xfrm>
            <a:off x="675017" y="1157468"/>
            <a:ext cx="10654352" cy="50085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s-CR" sz="1700" dirty="0"/>
              <a:t>Ante cualquier duda o consulta:</a:t>
            </a:r>
          </a:p>
          <a:p>
            <a:pPr marL="0" indent="0" algn="ctr">
              <a:lnSpc>
                <a:spcPct val="120000"/>
              </a:lnSpc>
              <a:buFont typeface="Arial" panose="020B0604020202020204" pitchFamily="34" charset="0"/>
              <a:buNone/>
            </a:pPr>
            <a:endParaRPr lang="es-CR" sz="1700" dirty="0"/>
          </a:p>
          <a:p>
            <a:pPr marL="0" indent="0" algn="ctr">
              <a:lnSpc>
                <a:spcPct val="120000"/>
              </a:lnSpc>
              <a:buFont typeface="Arial" panose="020B0604020202020204" pitchFamily="34" charset="0"/>
              <a:buNone/>
            </a:pPr>
            <a:r>
              <a:rPr lang="es-CR" sz="1700" b="0" i="0" dirty="0">
                <a:solidFill>
                  <a:srgbClr val="333333"/>
                </a:solidFill>
                <a:effectLst/>
                <a:highlight>
                  <a:srgbClr val="FFFFFF"/>
                </a:highlight>
              </a:rPr>
              <a:t>Teléfonos: 2287-5459 </a:t>
            </a:r>
            <a:r>
              <a:rPr lang="es-CR" sz="1700" b="0" i="0" dirty="0" err="1">
                <a:solidFill>
                  <a:srgbClr val="333333"/>
                </a:solidFill>
                <a:effectLst/>
                <a:highlight>
                  <a:srgbClr val="FFFFFF"/>
                </a:highlight>
              </a:rPr>
              <a:t>ó</a:t>
            </a:r>
            <a:r>
              <a:rPr lang="es-CR" sz="1700" b="0" i="0" dirty="0">
                <a:solidFill>
                  <a:srgbClr val="333333"/>
                </a:solidFill>
                <a:effectLst/>
                <a:highlight>
                  <a:srgbClr val="FFFFFF"/>
                </a:highlight>
              </a:rPr>
              <a:t> 2287-5463</a:t>
            </a:r>
            <a:br>
              <a:rPr lang="es-CR" sz="1700" dirty="0"/>
            </a:br>
            <a:r>
              <a:rPr lang="es-CR" sz="1700" b="0" i="0" u="none" strike="noStrike" dirty="0">
                <a:solidFill>
                  <a:srgbClr val="337AB7"/>
                </a:solidFill>
                <a:effectLst/>
                <a:highlight>
                  <a:srgbClr val="FFFFFF"/>
                </a:highlight>
                <a:hlinkClick r:id="rId4"/>
              </a:rPr>
              <a:t>secretariaome@tse.go.cr</a:t>
            </a:r>
            <a:endParaRPr lang="es-CR" sz="1700" b="0" i="0" u="none" strike="noStrike" dirty="0">
              <a:solidFill>
                <a:srgbClr val="337AB7"/>
              </a:solidFill>
              <a:effectLst/>
              <a:highlight>
                <a:srgbClr val="FFFFFF"/>
              </a:highlight>
            </a:endParaRPr>
          </a:p>
          <a:p>
            <a:pPr marL="0" indent="0" algn="ctr">
              <a:lnSpc>
                <a:spcPct val="120000"/>
              </a:lnSpc>
              <a:buFont typeface="Arial" panose="020B0604020202020204" pitchFamily="34" charset="0"/>
              <a:buNone/>
            </a:pPr>
            <a:endParaRPr lang="es-CR" altLang="es-CR" sz="1700" dirty="0"/>
          </a:p>
          <a:p>
            <a:pPr marL="0" indent="0" algn="ctr">
              <a:buNone/>
            </a:pPr>
            <a:r>
              <a:rPr lang="es-CR" sz="1700" dirty="0" err="1"/>
              <a:t>Kattya</a:t>
            </a:r>
            <a:r>
              <a:rPr lang="es-CR" sz="1700" dirty="0"/>
              <a:t> Miranda Torrentes: </a:t>
            </a:r>
            <a:r>
              <a:rPr lang="en-US" sz="1700" dirty="0" err="1">
                <a:hlinkClick r:id="rId5"/>
              </a:rPr>
              <a:t>kmirandat</a:t>
            </a:r>
            <a:r>
              <a:rPr lang="es-CR" sz="1700" dirty="0">
                <a:hlinkClick r:id="rId5"/>
              </a:rPr>
              <a:t>@tse.go.cr</a:t>
            </a:r>
            <a:r>
              <a:rPr lang="es-CR" sz="1700" dirty="0"/>
              <a:t> - </a:t>
            </a:r>
            <a:r>
              <a:rPr lang="es-ES" sz="1600" dirty="0" err="1">
                <a:hlinkClick r:id="rId6"/>
              </a:rPr>
              <a:t>excepcioncobro</a:t>
            </a:r>
            <a:r>
              <a:rPr lang="es-ES" sz="1600" dirty="0">
                <a:hlinkClick r:id="rId6"/>
              </a:rPr>
              <a:t>@</a:t>
            </a:r>
            <a:r>
              <a:rPr lang="es-CR" sz="1600" dirty="0">
                <a:hlinkClick r:id="rId6"/>
              </a:rPr>
              <a:t>tse.go.cr</a:t>
            </a:r>
            <a:r>
              <a:rPr lang="es-CR" sz="1600" dirty="0"/>
              <a:t> </a:t>
            </a:r>
          </a:p>
          <a:p>
            <a:pPr marL="0" indent="0" algn="ctr">
              <a:buNone/>
            </a:pPr>
            <a:r>
              <a:rPr lang="es-CR" sz="1700" b="0" i="0" dirty="0">
                <a:solidFill>
                  <a:srgbClr val="333333"/>
                </a:solidFill>
                <a:effectLst/>
                <a:highlight>
                  <a:srgbClr val="FFFFFF"/>
                </a:highlight>
              </a:rPr>
              <a:t>Dinny Moya Álvarez: </a:t>
            </a:r>
            <a:r>
              <a:rPr lang="es-CR" sz="1700" dirty="0">
                <a:hlinkClick r:id="rId7"/>
              </a:rPr>
              <a:t>dmoya@tse.go.cr</a:t>
            </a:r>
            <a:r>
              <a:rPr lang="es-CR" sz="1700" dirty="0"/>
              <a:t> </a:t>
            </a:r>
          </a:p>
          <a:p>
            <a:pPr marL="0" indent="0" algn="ctr">
              <a:buNone/>
            </a:pPr>
            <a:r>
              <a:rPr lang="es-CR" sz="1700" dirty="0"/>
              <a:t>Jefferson Rafael Valverde Céspedes: </a:t>
            </a:r>
            <a:r>
              <a:rPr lang="es-CR" sz="1700" dirty="0">
                <a:hlinkClick r:id="rId8"/>
              </a:rPr>
              <a:t>rvalverde@tse.go.cr</a:t>
            </a:r>
            <a:endParaRPr lang="es-CR" sz="1700" dirty="0"/>
          </a:p>
          <a:p>
            <a:pPr marL="0" indent="0">
              <a:lnSpc>
                <a:spcPct val="120000"/>
              </a:lnSpc>
              <a:buFont typeface="Arial" panose="020B0604020202020204" pitchFamily="34" charset="0"/>
              <a:buNone/>
            </a:pPr>
            <a:endParaRPr lang="es-CR" sz="1600" dirty="0"/>
          </a:p>
          <a:p>
            <a:pPr marL="0" indent="0" algn="ctr">
              <a:buFont typeface="Arial" panose="020B0604020202020204" pitchFamily="34" charset="0"/>
              <a:buNone/>
            </a:pPr>
            <a:r>
              <a:rPr lang="es-MX" sz="1600" b="1" dirty="0"/>
              <a:t>		</a:t>
            </a:r>
            <a:endParaRPr lang="en-US" sz="1600" dirty="0"/>
          </a:p>
        </p:txBody>
      </p:sp>
    </p:spTree>
    <p:extLst>
      <p:ext uri="{BB962C8B-B14F-4D97-AF65-F5344CB8AC3E}">
        <p14:creationId xmlns:p14="http://schemas.microsoft.com/office/powerpoint/2010/main" val="334948852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7DD2DE27-59E9-299D-6E94-2617F145AEDF}"/>
              </a:ext>
            </a:extLst>
          </p:cNvPr>
          <p:cNvPicPr>
            <a:picLocks noChangeAspect="1"/>
          </p:cNvPicPr>
          <p:nvPr/>
        </p:nvPicPr>
        <p:blipFill>
          <a:blip r:embed="rId2"/>
          <a:stretch>
            <a:fillRect/>
          </a:stretch>
        </p:blipFill>
        <p:spPr>
          <a:xfrm>
            <a:off x="0" y="0"/>
            <a:ext cx="12192000" cy="6858000"/>
          </a:xfrm>
          <a:prstGeom prst="rect">
            <a:avLst/>
          </a:prstGeom>
        </p:spPr>
      </p:pic>
      <p:pic>
        <p:nvPicPr>
          <p:cNvPr id="4" name="Marcador de contenido 3">
            <a:extLst>
              <a:ext uri="{FF2B5EF4-FFF2-40B4-BE49-F238E27FC236}">
                <a16:creationId xmlns:a16="http://schemas.microsoft.com/office/drawing/2014/main" id="{2EE80D88-4F5B-D364-7437-1E444E53B086}"/>
              </a:ext>
            </a:extLst>
          </p:cNvPr>
          <p:cNvPicPr>
            <a:picLocks noGrp="1" noChangeAspect="1"/>
          </p:cNvPicPr>
          <p:nvPr>
            <p:ph idx="1"/>
          </p:nvPr>
        </p:nvPicPr>
        <p:blipFill>
          <a:blip r:embed="rId3"/>
          <a:stretch>
            <a:fillRect/>
          </a:stretch>
        </p:blipFill>
        <p:spPr>
          <a:xfrm>
            <a:off x="3410408" y="2006600"/>
            <a:ext cx="4914867" cy="3492500"/>
          </a:xfrm>
          <a:prstGeom prst="rect">
            <a:avLst/>
          </a:prstGeom>
        </p:spPr>
      </p:pic>
      <p:sp>
        <p:nvSpPr>
          <p:cNvPr id="2" name="Title 1">
            <a:extLst>
              <a:ext uri="{FF2B5EF4-FFF2-40B4-BE49-F238E27FC236}">
                <a16:creationId xmlns:a16="http://schemas.microsoft.com/office/drawing/2014/main" id="{40529655-1074-BDC3-4E87-2E8A0DC67403}"/>
              </a:ext>
            </a:extLst>
          </p:cNvPr>
          <p:cNvSpPr>
            <a:spLocks noGrp="1"/>
          </p:cNvSpPr>
          <p:nvPr>
            <p:ph type="title"/>
          </p:nvPr>
        </p:nvSpPr>
        <p:spPr>
          <a:xfrm>
            <a:off x="3735448" y="625683"/>
            <a:ext cx="5056860" cy="1087819"/>
          </a:xfrm>
        </p:spPr>
        <p:txBody>
          <a:bodyPr anchor="b">
            <a:normAutofit/>
          </a:bodyPr>
          <a:lstStyle/>
          <a:p>
            <a:r>
              <a:rPr lang="es-CR" sz="3600" b="1" dirty="0">
                <a:solidFill>
                  <a:schemeClr val="accent1">
                    <a:lumMod val="75000"/>
                  </a:schemeClr>
                </a:solidFill>
                <a:latin typeface="Century Gothic" panose="020B0502020202020204" pitchFamily="34" charset="0"/>
              </a:rPr>
              <a:t>MUCHAS GRACIAS</a:t>
            </a:r>
            <a:endParaRPr lang="en-CR" sz="3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8699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1686</TotalTime>
  <Words>6360</Words>
  <Application>Microsoft Office PowerPoint</Application>
  <PresentationFormat>Panorámica</PresentationFormat>
  <Paragraphs>507</Paragraphs>
  <Slides>93</Slides>
  <Notes>5</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93</vt:i4>
      </vt:variant>
    </vt:vector>
  </HeadingPairs>
  <TitlesOfParts>
    <vt:vector size="102" baseType="lpstr">
      <vt:lpstr>NSimSun</vt:lpstr>
      <vt:lpstr>Aptos</vt:lpstr>
      <vt:lpstr>Aptos Display</vt:lpstr>
      <vt:lpstr>Arial</vt:lpstr>
      <vt:lpstr>Bahnschrift</vt:lpstr>
      <vt:lpstr>Calibri</vt:lpstr>
      <vt:lpstr>Century Gothic</vt:lpstr>
      <vt:lpstr>Times New Roman</vt:lpstr>
      <vt:lpstr>Office Theme</vt:lpstr>
      <vt:lpstr>SECCIÓN DE DOCUMENTOS DE IDENTIDAD  ATENCIÓN Y RECEPCIÓN DE TRÁMITES DE CONSULADOS </vt:lpstr>
      <vt:lpstr>SITIO WEB PARA CONSULTAS CONSULARES</vt:lpstr>
      <vt:lpstr>REGISTRO DE LA FIRMA CONSULAR  ANTE EL TSE</vt:lpstr>
      <vt:lpstr>PROCEDIMIENTO  Gestión del Documento de Identidad </vt:lpstr>
      <vt:lpstr>ARTÍCULO 75  LEY ORGÁNICA DEL TSE Todos los casos deben cumplir con este artículo</vt:lpstr>
      <vt:lpstr>Presentación de PowerPoint</vt:lpstr>
      <vt:lpstr>TIPOS DE TRÁMITES Todos los documentos adjuntos deben ser autenticados por el Cónsul</vt:lpstr>
      <vt:lpstr>Presentación de PowerPoint</vt:lpstr>
      <vt:lpstr>Presentación de PowerPoint</vt:lpstr>
      <vt:lpstr>Presentación de PowerPoint</vt:lpstr>
      <vt:lpstr>Presentación de PowerPoint</vt:lpstr>
      <vt:lpstr>NACIONALIDAD:  “CONSERVA NACIONALIDAD EXTRANJERA”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ASPECTOS IMPORTANTES PARA TRÁMITES DE PRIMERA VEZ Y DUPLICADOS </vt:lpstr>
      <vt:lpstr>Presentación de PowerPoint</vt:lpstr>
      <vt:lpstr>Llenado de los  Formularios de  Solicitudes Cedulares</vt:lpstr>
      <vt:lpstr>RECEPCIÓN DE LA SOLICITUD DE CÉDULA DE IDENTIDAD</vt:lpstr>
      <vt:lpstr>RECIBO</vt:lpstr>
      <vt:lpstr>DATOS PERSONALES</vt:lpstr>
      <vt:lpstr>DATOS GEOGRÁFICOS</vt:lpstr>
      <vt:lpstr>OBSERVACIONES</vt:lpstr>
      <vt:lpstr>DATOS BIOMETRICOS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LEY N°10243  COBRO DE LAS REPOSICIONES DE LAS CÉDULAS DE IDENTIDAD</vt:lpstr>
      <vt:lpstr>ENVIO DE DOCUMENTACIÓN CONSULAR A OFICINAS DEL TSE</vt:lpstr>
      <vt:lpstr>INFORMACIÓN IMPORTANTE</vt:lpstr>
      <vt:lpstr>SECCIÓN DE ANÁLISIS</vt:lpstr>
      <vt:lpstr>SOLICITUDES QUE INGRESAN A LA  SECCIÓN DE ANÁLISIS</vt:lpstr>
      <vt:lpstr>DATOS QUE SE ANALIZAN </vt:lpstr>
      <vt:lpstr>ASPECTOS A CONSIDERAR EN LAS SOLICITUDES</vt:lpstr>
      <vt:lpstr>ASPECTOS IMPORTANTES AL LLENAR LAS SOLICITUDES</vt:lpstr>
      <vt:lpstr>Presentación de PowerPoint</vt:lpstr>
      <vt:lpstr>Presentación de PowerPoint</vt:lpstr>
      <vt:lpstr>Presentación de PowerPoint</vt:lpstr>
      <vt:lpstr>INFORMACIÓN IMPORTANTE</vt:lpstr>
      <vt:lpstr>SECCIÓN DE PERSONALIZACIÓN  Y DISTRIBUCIÓN  DE DOCUMENTOS DE IDENTIDAD</vt:lpstr>
      <vt:lpstr>ENVÍO DE CÉDULAS A LOS CONSULADOS</vt:lpstr>
      <vt:lpstr>ACUSE DE RECIBO DEL DOCUMENTO</vt:lpstr>
      <vt:lpstr>ENTREGA DE DOCUMENTO DE IDENTIDAD</vt:lpstr>
      <vt:lpstr>TRAZABILIDAD DEL DOCUMENTO DE IDENTIDAD</vt:lpstr>
      <vt:lpstr>PROCESO DE ENTREGA MANUAL</vt:lpstr>
      <vt:lpstr>LISTA DE CÉDULAS EN CUSTODIA</vt:lpstr>
      <vt:lpstr>INFORMACIÓN IMPORTANTE</vt:lpstr>
      <vt:lpstr>DEPARTAMENTO ELECTORAL</vt:lpstr>
      <vt:lpstr>CARACTERÍSTICAS DE LA CÉDULA DE IDENTIDAD</vt:lpstr>
      <vt:lpstr>DISEÑO DE LAS CÉDULAS DE IDENTIDAD VIGENTES</vt:lpstr>
      <vt:lpstr>Presentación de PowerPoint</vt:lpstr>
      <vt:lpstr>Presentación de PowerPoint</vt:lpstr>
      <vt:lpstr>DISEÑO DE SEGURIDAD  CEDULA DE IDENTIDAD 2016</vt:lpstr>
      <vt:lpstr>Presentación de PowerPoint</vt:lpstr>
      <vt:lpstr>Presentación de PowerPoint</vt:lpstr>
      <vt:lpstr>DISEÑO DE SEGURIDAD  CEDULA DE IDENTIDAD 2025</vt:lpstr>
      <vt:lpstr>Presentación de PowerPoint</vt:lpstr>
      <vt:lpstr>APLICACIÓN PARA LLENAR EL FORMULARIO</vt:lpstr>
      <vt:lpstr>LLENADO DEL FORMULARIO</vt:lpstr>
      <vt:lpstr>NUEVO SISTEMA SMIP</vt:lpstr>
      <vt:lpstr>Presentación de PowerPoint</vt:lpstr>
      <vt:lpstr>Presentación de PowerPoint</vt:lpstr>
      <vt:lpstr>Presentación de PowerPoint</vt:lpstr>
      <vt:lpstr>CERTIFICACIÓN DE REGISTRO CEDULAR “CUENTA CEDULAR”</vt:lpstr>
      <vt:lpstr>SOLICITUDES DE REPOSICION DE CEDULA DE IDENTIDAD (COBRO O EXCEPCION)</vt:lpstr>
      <vt:lpstr>Presentación de PowerPoint</vt:lpstr>
      <vt:lpstr>Presentación de PowerPoint</vt:lpstr>
      <vt:lpstr>Presentación de PowerPoint</vt:lpstr>
      <vt:lpstr>Presentación de PowerPoint</vt:lpstr>
      <vt:lpstr>Presentación de PowerPoint</vt:lpstr>
      <vt:lpstr>MENSAJES DE CONSULTA</vt:lpstr>
      <vt:lpstr>PAGO POR EL SITIO WEB</vt:lpstr>
      <vt:lpstr>Presentación de PowerPoint</vt:lpstr>
      <vt:lpstr>Presentación de PowerPoint</vt:lpstr>
      <vt:lpstr>INFORMACIÓN IMPORTANTE</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Daniela María Cortes Ureña</dc:creator>
  <cp:lastModifiedBy>Ana Lucia Andrade Vargas</cp:lastModifiedBy>
  <cp:revision>55</cp:revision>
  <dcterms:created xsi:type="dcterms:W3CDTF">2024-05-17T18:54:29Z</dcterms:created>
  <dcterms:modified xsi:type="dcterms:W3CDTF">2025-11-11T15:53:58Z</dcterms:modified>
</cp:coreProperties>
</file>