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0"/>
  </p:notesMasterIdLst>
  <p:sldIdLst>
    <p:sldId id="256" r:id="rId2"/>
    <p:sldId id="257" r:id="rId3"/>
    <p:sldId id="265" r:id="rId4"/>
    <p:sldId id="281" r:id="rId5"/>
    <p:sldId id="279" r:id="rId6"/>
    <p:sldId id="276" r:id="rId7"/>
    <p:sldId id="277" r:id="rId8"/>
    <p:sldId id="337" r:id="rId9"/>
    <p:sldId id="338" r:id="rId10"/>
    <p:sldId id="341" r:id="rId11"/>
    <p:sldId id="275" r:id="rId12"/>
    <p:sldId id="272" r:id="rId13"/>
    <p:sldId id="273" r:id="rId14"/>
    <p:sldId id="270" r:id="rId15"/>
    <p:sldId id="271" r:id="rId16"/>
    <p:sldId id="343" r:id="rId17"/>
    <p:sldId id="344" r:id="rId18"/>
    <p:sldId id="339" r:id="rId19"/>
    <p:sldId id="340" r:id="rId20"/>
    <p:sldId id="288" r:id="rId21"/>
    <p:sldId id="289" r:id="rId22"/>
    <p:sldId id="290" r:id="rId23"/>
    <p:sldId id="291" r:id="rId24"/>
    <p:sldId id="348" r:id="rId25"/>
    <p:sldId id="268" r:id="rId26"/>
    <p:sldId id="269" r:id="rId27"/>
    <p:sldId id="282" r:id="rId28"/>
    <p:sldId id="266" r:id="rId29"/>
    <p:sldId id="283" r:id="rId30"/>
    <p:sldId id="284" r:id="rId31"/>
    <p:sldId id="285" r:id="rId32"/>
    <p:sldId id="345" r:id="rId33"/>
    <p:sldId id="259" r:id="rId34"/>
    <p:sldId id="294" r:id="rId35"/>
    <p:sldId id="260" r:id="rId36"/>
    <p:sldId id="295" r:id="rId37"/>
    <p:sldId id="296" r:id="rId38"/>
    <p:sldId id="297" r:id="rId39"/>
    <p:sldId id="298" r:id="rId40"/>
    <p:sldId id="299" r:id="rId41"/>
    <p:sldId id="300" r:id="rId42"/>
    <p:sldId id="301" r:id="rId43"/>
    <p:sldId id="333" r:id="rId44"/>
    <p:sldId id="336" r:id="rId45"/>
    <p:sldId id="334" r:id="rId46"/>
    <p:sldId id="346" r:id="rId47"/>
    <p:sldId id="262" r:id="rId48"/>
    <p:sldId id="302" r:id="rId49"/>
    <p:sldId id="303" r:id="rId50"/>
    <p:sldId id="305" r:id="rId51"/>
    <p:sldId id="306" r:id="rId52"/>
    <p:sldId id="307" r:id="rId53"/>
    <p:sldId id="309" r:id="rId54"/>
    <p:sldId id="311" r:id="rId55"/>
    <p:sldId id="313" r:id="rId56"/>
    <p:sldId id="315" r:id="rId57"/>
    <p:sldId id="314" r:id="rId58"/>
    <p:sldId id="316" r:id="rId59"/>
    <p:sldId id="318" r:id="rId60"/>
    <p:sldId id="317" r:id="rId61"/>
    <p:sldId id="319" r:id="rId62"/>
    <p:sldId id="322" r:id="rId63"/>
    <p:sldId id="324" r:id="rId64"/>
    <p:sldId id="327" r:id="rId65"/>
    <p:sldId id="331" r:id="rId66"/>
    <p:sldId id="328" r:id="rId67"/>
    <p:sldId id="347" r:id="rId68"/>
    <p:sldId id="264" r:id="rId69"/>
  </p:sldIdLst>
  <p:sldSz cx="12192000" cy="6858000"/>
  <p:notesSz cx="6858000" cy="9144000"/>
  <p:defaultTextStyle>
    <a:defPPr>
      <a:defRPr lang="en-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83" d="100"/>
          <a:sy n="83" d="100"/>
        </p:scale>
        <p:origin x="82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image" Target="../media/image3.jp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image" Target="../media/image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8449D3-5008-4E78-A936-78247C7FDCED}" type="doc">
      <dgm:prSet loTypeId="urn:microsoft.com/office/officeart/2008/layout/VerticalCurvedList" loCatId="list" qsTypeId="urn:microsoft.com/office/officeart/2005/8/quickstyle/3d2" qsCatId="3D" csTypeId="urn:microsoft.com/office/officeart/2005/8/colors/accent1_2" csCatId="accent1" phldr="1"/>
      <dgm:spPr/>
      <dgm:t>
        <a:bodyPr/>
        <a:lstStyle/>
        <a:p>
          <a:endParaRPr lang="es-CR"/>
        </a:p>
      </dgm:t>
    </dgm:pt>
    <dgm:pt modelId="{1E1D674F-37AB-4BE9-B590-333E988BB979}">
      <dgm:prSet/>
      <dgm:spPr/>
      <dgm:t>
        <a:bodyPr/>
        <a:lstStyle/>
        <a:p>
          <a:r>
            <a:rPr lang="es-CR" b="1"/>
            <a:t>Nacimiento</a:t>
          </a:r>
          <a:endParaRPr lang="es-CR"/>
        </a:p>
      </dgm:t>
    </dgm:pt>
    <dgm:pt modelId="{16765BAB-9C47-46F6-AA8C-B7B290B0D1C2}" type="parTrans" cxnId="{A2F525CB-6C6F-4E00-8A45-EEC21FA62FC6}">
      <dgm:prSet/>
      <dgm:spPr/>
      <dgm:t>
        <a:bodyPr/>
        <a:lstStyle/>
        <a:p>
          <a:endParaRPr lang="es-CR"/>
        </a:p>
      </dgm:t>
    </dgm:pt>
    <dgm:pt modelId="{68D529B5-C41F-4743-99BA-A8F71E318F98}" type="sibTrans" cxnId="{A2F525CB-6C6F-4E00-8A45-EEC21FA62FC6}">
      <dgm:prSet/>
      <dgm:spPr/>
      <dgm:t>
        <a:bodyPr/>
        <a:lstStyle/>
        <a:p>
          <a:endParaRPr lang="es-CR"/>
        </a:p>
      </dgm:t>
    </dgm:pt>
    <dgm:pt modelId="{ACD5B634-229A-49B7-B27B-DD823099F460}">
      <dgm:prSet/>
      <dgm:spPr/>
      <dgm:t>
        <a:bodyPr/>
        <a:lstStyle/>
        <a:p>
          <a:r>
            <a:rPr lang="es-CR" b="1"/>
            <a:t>Defunción</a:t>
          </a:r>
          <a:endParaRPr lang="es-CR"/>
        </a:p>
      </dgm:t>
    </dgm:pt>
    <dgm:pt modelId="{E67F570A-CF6F-4888-B9AB-2AA9F9BF5D07}" type="parTrans" cxnId="{2B814602-FAD2-44FD-97DD-750F934E8BD9}">
      <dgm:prSet/>
      <dgm:spPr/>
      <dgm:t>
        <a:bodyPr/>
        <a:lstStyle/>
        <a:p>
          <a:endParaRPr lang="es-CR"/>
        </a:p>
      </dgm:t>
    </dgm:pt>
    <dgm:pt modelId="{C7BEF26A-28F9-4C17-9388-30ECD59C5E4C}" type="sibTrans" cxnId="{2B814602-FAD2-44FD-97DD-750F934E8BD9}">
      <dgm:prSet/>
      <dgm:spPr/>
      <dgm:t>
        <a:bodyPr/>
        <a:lstStyle/>
        <a:p>
          <a:endParaRPr lang="es-CR"/>
        </a:p>
      </dgm:t>
    </dgm:pt>
    <dgm:pt modelId="{7B07388F-CDF7-450E-B63E-2ABB00183B62}">
      <dgm:prSet/>
      <dgm:spPr/>
      <dgm:t>
        <a:bodyPr/>
        <a:lstStyle/>
        <a:p>
          <a:r>
            <a:rPr lang="es-CR" b="1"/>
            <a:t>Matrimonio Civil</a:t>
          </a:r>
          <a:endParaRPr lang="es-CR"/>
        </a:p>
      </dgm:t>
    </dgm:pt>
    <dgm:pt modelId="{2F73D697-62DC-4DE3-B73F-7569BC8AC6AF}" type="parTrans" cxnId="{A70BCBD4-4217-414B-AF2C-438B9F85C517}">
      <dgm:prSet/>
      <dgm:spPr/>
      <dgm:t>
        <a:bodyPr/>
        <a:lstStyle/>
        <a:p>
          <a:endParaRPr lang="es-CR"/>
        </a:p>
      </dgm:t>
    </dgm:pt>
    <dgm:pt modelId="{D032C658-9EC1-46C6-88CB-0ADAF23BF227}" type="sibTrans" cxnId="{A70BCBD4-4217-414B-AF2C-438B9F85C517}">
      <dgm:prSet/>
      <dgm:spPr/>
      <dgm:t>
        <a:bodyPr/>
        <a:lstStyle/>
        <a:p>
          <a:endParaRPr lang="es-CR"/>
        </a:p>
      </dgm:t>
    </dgm:pt>
    <dgm:pt modelId="{8C4E3DE1-C578-4E54-8F6A-F5F21B86E7DF}" type="pres">
      <dgm:prSet presAssocID="{1A8449D3-5008-4E78-A936-78247C7FDCED}" presName="Name0" presStyleCnt="0">
        <dgm:presLayoutVars>
          <dgm:chMax val="7"/>
          <dgm:chPref val="7"/>
          <dgm:dir/>
        </dgm:presLayoutVars>
      </dgm:prSet>
      <dgm:spPr/>
    </dgm:pt>
    <dgm:pt modelId="{4CC779CC-6ECA-462E-B004-29A337A3865A}" type="pres">
      <dgm:prSet presAssocID="{1A8449D3-5008-4E78-A936-78247C7FDCED}" presName="Name1" presStyleCnt="0"/>
      <dgm:spPr/>
    </dgm:pt>
    <dgm:pt modelId="{0F15F2C6-35EC-4D0D-83B5-AC73FB2DBCC6}" type="pres">
      <dgm:prSet presAssocID="{1A8449D3-5008-4E78-A936-78247C7FDCED}" presName="cycle" presStyleCnt="0"/>
      <dgm:spPr/>
    </dgm:pt>
    <dgm:pt modelId="{C8B14471-C1B9-42E4-A5AC-03259E52688D}" type="pres">
      <dgm:prSet presAssocID="{1A8449D3-5008-4E78-A936-78247C7FDCED}" presName="srcNode" presStyleLbl="node1" presStyleIdx="0" presStyleCnt="3"/>
      <dgm:spPr/>
    </dgm:pt>
    <dgm:pt modelId="{3585A98D-B735-4FEE-BE1F-789D259AE1E2}" type="pres">
      <dgm:prSet presAssocID="{1A8449D3-5008-4E78-A936-78247C7FDCED}" presName="conn" presStyleLbl="parChTrans1D2" presStyleIdx="0" presStyleCnt="1"/>
      <dgm:spPr/>
    </dgm:pt>
    <dgm:pt modelId="{A1FABED5-62B0-498E-80E2-C9B11183235D}" type="pres">
      <dgm:prSet presAssocID="{1A8449D3-5008-4E78-A936-78247C7FDCED}" presName="extraNode" presStyleLbl="node1" presStyleIdx="0" presStyleCnt="3"/>
      <dgm:spPr/>
    </dgm:pt>
    <dgm:pt modelId="{A2577183-AA4A-4709-A40C-BE493AE528E3}" type="pres">
      <dgm:prSet presAssocID="{1A8449D3-5008-4E78-A936-78247C7FDCED}" presName="dstNode" presStyleLbl="node1" presStyleIdx="0" presStyleCnt="3"/>
      <dgm:spPr/>
    </dgm:pt>
    <dgm:pt modelId="{83CDBFD2-D152-4E07-BB80-4558AD8A1C70}" type="pres">
      <dgm:prSet presAssocID="{1E1D674F-37AB-4BE9-B590-333E988BB979}" presName="text_1" presStyleLbl="node1" presStyleIdx="0" presStyleCnt="3">
        <dgm:presLayoutVars>
          <dgm:bulletEnabled val="1"/>
        </dgm:presLayoutVars>
      </dgm:prSet>
      <dgm:spPr/>
    </dgm:pt>
    <dgm:pt modelId="{8933955D-B7AD-4C6F-A925-8A2EC29345FE}" type="pres">
      <dgm:prSet presAssocID="{1E1D674F-37AB-4BE9-B590-333E988BB979}" presName="accent_1" presStyleCnt="0"/>
      <dgm:spPr/>
    </dgm:pt>
    <dgm:pt modelId="{393D0042-507F-49EC-81BF-88A601FE1DA6}" type="pres">
      <dgm:prSet presAssocID="{1E1D674F-37AB-4BE9-B590-333E988BB979}" presName="accentRepeatNode" presStyleLbl="solidFgAcc1" presStyleIdx="0" presStyleCnt="3"/>
      <dgm:spPr>
        <a:blipFill rotWithShape="0">
          <a:blip xmlns:r="http://schemas.openxmlformats.org/officeDocument/2006/relationships" r:embed="rId1"/>
          <a:srcRect/>
          <a:stretch>
            <a:fillRect/>
          </a:stretch>
        </a:blipFill>
      </dgm:spPr>
    </dgm:pt>
    <dgm:pt modelId="{F82B0BAF-C9C8-41D4-9CA2-5D37B63E65C2}" type="pres">
      <dgm:prSet presAssocID="{ACD5B634-229A-49B7-B27B-DD823099F460}" presName="text_2" presStyleLbl="node1" presStyleIdx="1" presStyleCnt="3">
        <dgm:presLayoutVars>
          <dgm:bulletEnabled val="1"/>
        </dgm:presLayoutVars>
      </dgm:prSet>
      <dgm:spPr/>
    </dgm:pt>
    <dgm:pt modelId="{62B9EC91-24AA-4951-A7EE-56A7FC01A583}" type="pres">
      <dgm:prSet presAssocID="{ACD5B634-229A-49B7-B27B-DD823099F460}" presName="accent_2" presStyleCnt="0"/>
      <dgm:spPr/>
    </dgm:pt>
    <dgm:pt modelId="{C6D89B08-99EB-45F2-8CC3-6F021F3CE362}" type="pres">
      <dgm:prSet presAssocID="{ACD5B634-229A-49B7-B27B-DD823099F460}" presName="accentRepeatNode" presStyleLbl="solidFgAcc1" presStyleIdx="1" presStyleCnt="3"/>
      <dgm:spPr>
        <a:blipFill rotWithShape="0">
          <a:blip xmlns:r="http://schemas.openxmlformats.org/officeDocument/2006/relationships" r:embed="rId2"/>
          <a:srcRect/>
          <a:stretch>
            <a:fillRect/>
          </a:stretch>
        </a:blipFill>
      </dgm:spPr>
    </dgm:pt>
    <dgm:pt modelId="{ED8FF129-82DA-4DA7-A344-98C4FC54C005}" type="pres">
      <dgm:prSet presAssocID="{7B07388F-CDF7-450E-B63E-2ABB00183B62}" presName="text_3" presStyleLbl="node1" presStyleIdx="2" presStyleCnt="3">
        <dgm:presLayoutVars>
          <dgm:bulletEnabled val="1"/>
        </dgm:presLayoutVars>
      </dgm:prSet>
      <dgm:spPr/>
    </dgm:pt>
    <dgm:pt modelId="{D8C5467B-F543-4D48-B321-B8C95A4285ED}" type="pres">
      <dgm:prSet presAssocID="{7B07388F-CDF7-450E-B63E-2ABB00183B62}" presName="accent_3" presStyleCnt="0"/>
      <dgm:spPr/>
    </dgm:pt>
    <dgm:pt modelId="{0F7064C1-305C-4757-ABB2-043136BBDD48}" type="pres">
      <dgm:prSet presAssocID="{7B07388F-CDF7-450E-B63E-2ABB00183B62}" presName="accentRepeatNode" presStyleLbl="solidFgAcc1" presStyleIdx="2" presStyleCnt="3"/>
      <dgm:spPr>
        <a:blipFill rotWithShape="0">
          <a:blip xmlns:r="http://schemas.openxmlformats.org/officeDocument/2006/relationships" r:embed="rId3"/>
          <a:srcRect/>
          <a:stretch>
            <a:fillRect l="-35000" r="-35000"/>
          </a:stretch>
        </a:blipFill>
      </dgm:spPr>
    </dgm:pt>
  </dgm:ptLst>
  <dgm:cxnLst>
    <dgm:cxn modelId="{2B814602-FAD2-44FD-97DD-750F934E8BD9}" srcId="{1A8449D3-5008-4E78-A936-78247C7FDCED}" destId="{ACD5B634-229A-49B7-B27B-DD823099F460}" srcOrd="1" destOrd="0" parTransId="{E67F570A-CF6F-4888-B9AB-2AA9F9BF5D07}" sibTransId="{C7BEF26A-28F9-4C17-9388-30ECD59C5E4C}"/>
    <dgm:cxn modelId="{B48F0A17-25D0-4225-B8F7-FBA5052C625D}" type="presOf" srcId="{1E1D674F-37AB-4BE9-B590-333E988BB979}" destId="{83CDBFD2-D152-4E07-BB80-4558AD8A1C70}" srcOrd="0" destOrd="0" presId="urn:microsoft.com/office/officeart/2008/layout/VerticalCurvedList"/>
    <dgm:cxn modelId="{5637C827-0E5B-403A-AAE9-90351C51D70B}" type="presOf" srcId="{68D529B5-C41F-4743-99BA-A8F71E318F98}" destId="{3585A98D-B735-4FEE-BE1F-789D259AE1E2}" srcOrd="0" destOrd="0" presId="urn:microsoft.com/office/officeart/2008/layout/VerticalCurvedList"/>
    <dgm:cxn modelId="{C70B0129-40E8-41D2-ABC2-472CEE208D4E}" type="presOf" srcId="{ACD5B634-229A-49B7-B27B-DD823099F460}" destId="{F82B0BAF-C9C8-41D4-9CA2-5D37B63E65C2}" srcOrd="0" destOrd="0" presId="urn:microsoft.com/office/officeart/2008/layout/VerticalCurvedList"/>
    <dgm:cxn modelId="{1D5A9F54-D5BB-445A-B291-C21E49FE8A3D}" type="presOf" srcId="{1A8449D3-5008-4E78-A936-78247C7FDCED}" destId="{8C4E3DE1-C578-4E54-8F6A-F5F21B86E7DF}" srcOrd="0" destOrd="0" presId="urn:microsoft.com/office/officeart/2008/layout/VerticalCurvedList"/>
    <dgm:cxn modelId="{7DE6747C-12F1-4402-918C-DFB5C3DB17E3}" type="presOf" srcId="{7B07388F-CDF7-450E-B63E-2ABB00183B62}" destId="{ED8FF129-82DA-4DA7-A344-98C4FC54C005}" srcOrd="0" destOrd="0" presId="urn:microsoft.com/office/officeart/2008/layout/VerticalCurvedList"/>
    <dgm:cxn modelId="{A2F525CB-6C6F-4E00-8A45-EEC21FA62FC6}" srcId="{1A8449D3-5008-4E78-A936-78247C7FDCED}" destId="{1E1D674F-37AB-4BE9-B590-333E988BB979}" srcOrd="0" destOrd="0" parTransId="{16765BAB-9C47-46F6-AA8C-B7B290B0D1C2}" sibTransId="{68D529B5-C41F-4743-99BA-A8F71E318F98}"/>
    <dgm:cxn modelId="{A70BCBD4-4217-414B-AF2C-438B9F85C517}" srcId="{1A8449D3-5008-4E78-A936-78247C7FDCED}" destId="{7B07388F-CDF7-450E-B63E-2ABB00183B62}" srcOrd="2" destOrd="0" parTransId="{2F73D697-62DC-4DE3-B73F-7569BC8AC6AF}" sibTransId="{D032C658-9EC1-46C6-88CB-0ADAF23BF227}"/>
    <dgm:cxn modelId="{69AF2EE2-BBBA-4486-8A70-5CAB03395243}" type="presParOf" srcId="{8C4E3DE1-C578-4E54-8F6A-F5F21B86E7DF}" destId="{4CC779CC-6ECA-462E-B004-29A337A3865A}" srcOrd="0" destOrd="0" presId="urn:microsoft.com/office/officeart/2008/layout/VerticalCurvedList"/>
    <dgm:cxn modelId="{E9DDA872-A88F-422F-9428-A6EE36EA1D2B}" type="presParOf" srcId="{4CC779CC-6ECA-462E-B004-29A337A3865A}" destId="{0F15F2C6-35EC-4D0D-83B5-AC73FB2DBCC6}" srcOrd="0" destOrd="0" presId="urn:microsoft.com/office/officeart/2008/layout/VerticalCurvedList"/>
    <dgm:cxn modelId="{8CAFB054-90A1-4B02-97FB-A040CE76C3EF}" type="presParOf" srcId="{0F15F2C6-35EC-4D0D-83B5-AC73FB2DBCC6}" destId="{C8B14471-C1B9-42E4-A5AC-03259E52688D}" srcOrd="0" destOrd="0" presId="urn:microsoft.com/office/officeart/2008/layout/VerticalCurvedList"/>
    <dgm:cxn modelId="{66A02071-E88D-48D5-8783-CB0DA1905375}" type="presParOf" srcId="{0F15F2C6-35EC-4D0D-83B5-AC73FB2DBCC6}" destId="{3585A98D-B735-4FEE-BE1F-789D259AE1E2}" srcOrd="1" destOrd="0" presId="urn:microsoft.com/office/officeart/2008/layout/VerticalCurvedList"/>
    <dgm:cxn modelId="{FFB6AA48-DE29-4BB3-865B-373F7B2F2718}" type="presParOf" srcId="{0F15F2C6-35EC-4D0D-83B5-AC73FB2DBCC6}" destId="{A1FABED5-62B0-498E-80E2-C9B11183235D}" srcOrd="2" destOrd="0" presId="urn:microsoft.com/office/officeart/2008/layout/VerticalCurvedList"/>
    <dgm:cxn modelId="{508423B7-F2FC-4B94-B77C-458D41240B4C}" type="presParOf" srcId="{0F15F2C6-35EC-4D0D-83B5-AC73FB2DBCC6}" destId="{A2577183-AA4A-4709-A40C-BE493AE528E3}" srcOrd="3" destOrd="0" presId="urn:microsoft.com/office/officeart/2008/layout/VerticalCurvedList"/>
    <dgm:cxn modelId="{FD166F05-F519-44FF-854D-5D704DC4F355}" type="presParOf" srcId="{4CC779CC-6ECA-462E-B004-29A337A3865A}" destId="{83CDBFD2-D152-4E07-BB80-4558AD8A1C70}" srcOrd="1" destOrd="0" presId="urn:microsoft.com/office/officeart/2008/layout/VerticalCurvedList"/>
    <dgm:cxn modelId="{83D60F21-D8B6-411E-803F-CCA0A9BCC692}" type="presParOf" srcId="{4CC779CC-6ECA-462E-B004-29A337A3865A}" destId="{8933955D-B7AD-4C6F-A925-8A2EC29345FE}" srcOrd="2" destOrd="0" presId="urn:microsoft.com/office/officeart/2008/layout/VerticalCurvedList"/>
    <dgm:cxn modelId="{BEA969FB-F34B-4BB8-BCDB-51F95BB9B934}" type="presParOf" srcId="{8933955D-B7AD-4C6F-A925-8A2EC29345FE}" destId="{393D0042-507F-49EC-81BF-88A601FE1DA6}" srcOrd="0" destOrd="0" presId="urn:microsoft.com/office/officeart/2008/layout/VerticalCurvedList"/>
    <dgm:cxn modelId="{5C8962F0-7DB8-44C9-A565-C4E23878E51C}" type="presParOf" srcId="{4CC779CC-6ECA-462E-B004-29A337A3865A}" destId="{F82B0BAF-C9C8-41D4-9CA2-5D37B63E65C2}" srcOrd="3" destOrd="0" presId="urn:microsoft.com/office/officeart/2008/layout/VerticalCurvedList"/>
    <dgm:cxn modelId="{E13059F6-9EB9-424B-A1FC-A83304603F9D}" type="presParOf" srcId="{4CC779CC-6ECA-462E-B004-29A337A3865A}" destId="{62B9EC91-24AA-4951-A7EE-56A7FC01A583}" srcOrd="4" destOrd="0" presId="urn:microsoft.com/office/officeart/2008/layout/VerticalCurvedList"/>
    <dgm:cxn modelId="{0C7C7A29-34E9-44A1-81B8-F842F2EC1610}" type="presParOf" srcId="{62B9EC91-24AA-4951-A7EE-56A7FC01A583}" destId="{C6D89B08-99EB-45F2-8CC3-6F021F3CE362}" srcOrd="0" destOrd="0" presId="urn:microsoft.com/office/officeart/2008/layout/VerticalCurvedList"/>
    <dgm:cxn modelId="{F290F2F3-0211-46E1-9E1B-B2E517F34641}" type="presParOf" srcId="{4CC779CC-6ECA-462E-B004-29A337A3865A}" destId="{ED8FF129-82DA-4DA7-A344-98C4FC54C005}" srcOrd="5" destOrd="0" presId="urn:microsoft.com/office/officeart/2008/layout/VerticalCurvedList"/>
    <dgm:cxn modelId="{03C73082-BE73-47C7-988C-BBE8B87A3AB6}" type="presParOf" srcId="{4CC779CC-6ECA-462E-B004-29A337A3865A}" destId="{D8C5467B-F543-4D48-B321-B8C95A4285ED}" srcOrd="6" destOrd="0" presId="urn:microsoft.com/office/officeart/2008/layout/VerticalCurvedList"/>
    <dgm:cxn modelId="{6367F4E1-2170-4076-B5D2-E581FFEB83F0}" type="presParOf" srcId="{D8C5467B-F543-4D48-B321-B8C95A4285ED}" destId="{0F7064C1-305C-4757-ABB2-043136BBDD4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85A98D-B735-4FEE-BE1F-789D259AE1E2}">
      <dsp:nvSpPr>
        <dsp:cNvPr id="0" name=""/>
        <dsp:cNvSpPr/>
      </dsp:nvSpPr>
      <dsp:spPr>
        <a:xfrm>
          <a:off x="-4661132" y="-714562"/>
          <a:ext cx="5552165" cy="5552165"/>
        </a:xfrm>
        <a:prstGeom prst="blockArc">
          <a:avLst>
            <a:gd name="adj1" fmla="val 18900000"/>
            <a:gd name="adj2" fmla="val 2700000"/>
            <a:gd name="adj3" fmla="val 389"/>
          </a:avLst>
        </a:prstGeom>
        <a:noFill/>
        <a:ln w="1905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3CDBFD2-D152-4E07-BB80-4558AD8A1C70}">
      <dsp:nvSpPr>
        <dsp:cNvPr id="0" name=""/>
        <dsp:cNvSpPr/>
      </dsp:nvSpPr>
      <dsp:spPr>
        <a:xfrm>
          <a:off x="573056" y="412304"/>
          <a:ext cx="4762487" cy="82460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54533" tIns="106680" rIns="106680" bIns="106680" numCol="1" spcCol="1270" anchor="ctr" anchorCtr="0">
          <a:noAutofit/>
        </a:bodyPr>
        <a:lstStyle/>
        <a:p>
          <a:pPr marL="0" lvl="0" indent="0" algn="l" defTabSz="1866900">
            <a:lnSpc>
              <a:spcPct val="90000"/>
            </a:lnSpc>
            <a:spcBef>
              <a:spcPct val="0"/>
            </a:spcBef>
            <a:spcAft>
              <a:spcPct val="35000"/>
            </a:spcAft>
            <a:buNone/>
          </a:pPr>
          <a:r>
            <a:rPr lang="es-CR" sz="4200" b="1" kern="1200"/>
            <a:t>Nacimiento</a:t>
          </a:r>
          <a:endParaRPr lang="es-CR" sz="4200" kern="1200"/>
        </a:p>
      </dsp:txBody>
      <dsp:txXfrm>
        <a:off x="573056" y="412304"/>
        <a:ext cx="4762487" cy="824608"/>
      </dsp:txXfrm>
    </dsp:sp>
    <dsp:sp modelId="{393D0042-507F-49EC-81BF-88A601FE1DA6}">
      <dsp:nvSpPr>
        <dsp:cNvPr id="0" name=""/>
        <dsp:cNvSpPr/>
      </dsp:nvSpPr>
      <dsp:spPr>
        <a:xfrm>
          <a:off x="57676" y="309228"/>
          <a:ext cx="1030760" cy="1030760"/>
        </a:xfrm>
        <a:prstGeom prst="ellipse">
          <a:avLst/>
        </a:prstGeom>
        <a:blipFill rotWithShape="0">
          <a:blip xmlns:r="http://schemas.openxmlformats.org/officeDocument/2006/relationships" r:embed="rId1"/>
          <a:srcRect/>
          <a:stretch>
            <a:fillRect/>
          </a:stretch>
        </a:blipFill>
        <a:ln w="1270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F82B0BAF-C9C8-41D4-9CA2-5D37B63E65C2}">
      <dsp:nvSpPr>
        <dsp:cNvPr id="0" name=""/>
        <dsp:cNvSpPr/>
      </dsp:nvSpPr>
      <dsp:spPr>
        <a:xfrm>
          <a:off x="872801" y="1649216"/>
          <a:ext cx="4462742" cy="82460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54533" tIns="106680" rIns="106680" bIns="106680" numCol="1" spcCol="1270" anchor="ctr" anchorCtr="0">
          <a:noAutofit/>
        </a:bodyPr>
        <a:lstStyle/>
        <a:p>
          <a:pPr marL="0" lvl="0" indent="0" algn="l" defTabSz="1866900">
            <a:lnSpc>
              <a:spcPct val="90000"/>
            </a:lnSpc>
            <a:spcBef>
              <a:spcPct val="0"/>
            </a:spcBef>
            <a:spcAft>
              <a:spcPct val="35000"/>
            </a:spcAft>
            <a:buNone/>
          </a:pPr>
          <a:r>
            <a:rPr lang="es-CR" sz="4200" b="1" kern="1200"/>
            <a:t>Defunción</a:t>
          </a:r>
          <a:endParaRPr lang="es-CR" sz="4200" kern="1200"/>
        </a:p>
      </dsp:txBody>
      <dsp:txXfrm>
        <a:off x="872801" y="1649216"/>
        <a:ext cx="4462742" cy="824608"/>
      </dsp:txXfrm>
    </dsp:sp>
    <dsp:sp modelId="{C6D89B08-99EB-45F2-8CC3-6F021F3CE362}">
      <dsp:nvSpPr>
        <dsp:cNvPr id="0" name=""/>
        <dsp:cNvSpPr/>
      </dsp:nvSpPr>
      <dsp:spPr>
        <a:xfrm>
          <a:off x="357421" y="1546139"/>
          <a:ext cx="1030760" cy="1030760"/>
        </a:xfrm>
        <a:prstGeom prst="ellipse">
          <a:avLst/>
        </a:prstGeom>
        <a:blipFill rotWithShape="0">
          <a:blip xmlns:r="http://schemas.openxmlformats.org/officeDocument/2006/relationships" r:embed="rId2"/>
          <a:srcRect/>
          <a:stretch>
            <a:fillRect/>
          </a:stretch>
        </a:blipFill>
        <a:ln w="1270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ED8FF129-82DA-4DA7-A344-98C4FC54C005}">
      <dsp:nvSpPr>
        <dsp:cNvPr id="0" name=""/>
        <dsp:cNvSpPr/>
      </dsp:nvSpPr>
      <dsp:spPr>
        <a:xfrm>
          <a:off x="573056" y="2886128"/>
          <a:ext cx="4762487" cy="824608"/>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54533" tIns="106680" rIns="106680" bIns="106680" numCol="1" spcCol="1270" anchor="ctr" anchorCtr="0">
          <a:noAutofit/>
        </a:bodyPr>
        <a:lstStyle/>
        <a:p>
          <a:pPr marL="0" lvl="0" indent="0" algn="l" defTabSz="1866900">
            <a:lnSpc>
              <a:spcPct val="90000"/>
            </a:lnSpc>
            <a:spcBef>
              <a:spcPct val="0"/>
            </a:spcBef>
            <a:spcAft>
              <a:spcPct val="35000"/>
            </a:spcAft>
            <a:buNone/>
          </a:pPr>
          <a:r>
            <a:rPr lang="es-CR" sz="4200" b="1" kern="1200"/>
            <a:t>Matrimonio Civil</a:t>
          </a:r>
          <a:endParaRPr lang="es-CR" sz="4200" kern="1200"/>
        </a:p>
      </dsp:txBody>
      <dsp:txXfrm>
        <a:off x="573056" y="2886128"/>
        <a:ext cx="4762487" cy="824608"/>
      </dsp:txXfrm>
    </dsp:sp>
    <dsp:sp modelId="{0F7064C1-305C-4757-ABB2-043136BBDD48}">
      <dsp:nvSpPr>
        <dsp:cNvPr id="0" name=""/>
        <dsp:cNvSpPr/>
      </dsp:nvSpPr>
      <dsp:spPr>
        <a:xfrm>
          <a:off x="57676" y="2783052"/>
          <a:ext cx="1030760" cy="1030760"/>
        </a:xfrm>
        <a:prstGeom prst="ellipse">
          <a:avLst/>
        </a:prstGeom>
        <a:blipFill rotWithShape="0">
          <a:blip xmlns:r="http://schemas.openxmlformats.org/officeDocument/2006/relationships" r:embed="rId3"/>
          <a:srcRect/>
          <a:stretch>
            <a:fillRect l="-35000" r="-35000"/>
          </a:stretch>
        </a:blipFill>
        <a:ln w="1270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D94B6B-2587-4D03-9ACF-37860A71723A}" type="datetimeFigureOut">
              <a:rPr lang="es-CR" smtClean="0"/>
              <a:t>11/11/2025</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51BB8-D16D-4A91-8CB2-2D7D366644CE}" type="slidenum">
              <a:rPr lang="es-CR" smtClean="0"/>
              <a:t>‹Nº›</a:t>
            </a:fld>
            <a:endParaRPr lang="es-CR"/>
          </a:p>
        </p:txBody>
      </p:sp>
    </p:spTree>
    <p:extLst>
      <p:ext uri="{BB962C8B-B14F-4D97-AF65-F5344CB8AC3E}">
        <p14:creationId xmlns:p14="http://schemas.microsoft.com/office/powerpoint/2010/main" val="1760595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2F151BB8-D16D-4A91-8CB2-2D7D366644CE}" type="slidenum">
              <a:rPr lang="es-CR" smtClean="0"/>
              <a:t>27</a:t>
            </a:fld>
            <a:endParaRPr lang="es-CR"/>
          </a:p>
        </p:txBody>
      </p:sp>
    </p:spTree>
    <p:extLst>
      <p:ext uri="{BB962C8B-B14F-4D97-AF65-F5344CB8AC3E}">
        <p14:creationId xmlns:p14="http://schemas.microsoft.com/office/powerpoint/2010/main" val="3711285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R"/>
          </a:p>
        </p:txBody>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28FC50E9-3D98-411E-8D7A-514CB5D8A430}" type="slidenum">
              <a:rPr lang="es-CR" smtClean="0"/>
              <a:t>32</a:t>
            </a:fld>
            <a:endParaRPr lang="es-CR"/>
          </a:p>
        </p:txBody>
      </p:sp>
    </p:spTree>
    <p:extLst>
      <p:ext uri="{BB962C8B-B14F-4D97-AF65-F5344CB8AC3E}">
        <p14:creationId xmlns:p14="http://schemas.microsoft.com/office/powerpoint/2010/main" val="1789201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28FC50E9-3D98-411E-8D7A-514CB5D8A430}" type="slidenum">
              <a:rPr lang="es-CR" smtClean="0"/>
              <a:t>46</a:t>
            </a:fld>
            <a:endParaRPr lang="es-CR"/>
          </a:p>
        </p:txBody>
      </p:sp>
    </p:spTree>
    <p:extLst>
      <p:ext uri="{BB962C8B-B14F-4D97-AF65-F5344CB8AC3E}">
        <p14:creationId xmlns:p14="http://schemas.microsoft.com/office/powerpoint/2010/main" val="234476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28FC50E9-3D98-411E-8D7A-514CB5D8A430}" type="slidenum">
              <a:rPr lang="es-CR" smtClean="0"/>
              <a:t>67</a:t>
            </a:fld>
            <a:endParaRPr lang="es-CR"/>
          </a:p>
        </p:txBody>
      </p:sp>
    </p:spTree>
    <p:extLst>
      <p:ext uri="{BB962C8B-B14F-4D97-AF65-F5344CB8AC3E}">
        <p14:creationId xmlns:p14="http://schemas.microsoft.com/office/powerpoint/2010/main" val="694599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3528-5EFB-2C44-112D-FB29D8483D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R"/>
          </a:p>
        </p:txBody>
      </p:sp>
      <p:sp>
        <p:nvSpPr>
          <p:cNvPr id="3" name="Subtitle 2">
            <a:extLst>
              <a:ext uri="{FF2B5EF4-FFF2-40B4-BE49-F238E27FC236}">
                <a16:creationId xmlns:a16="http://schemas.microsoft.com/office/drawing/2014/main" id="{A8F11FD6-CA1F-0D33-5803-3CCAFFB3DF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R"/>
          </a:p>
        </p:txBody>
      </p:sp>
      <p:sp>
        <p:nvSpPr>
          <p:cNvPr id="4" name="Date Placeholder 3">
            <a:extLst>
              <a:ext uri="{FF2B5EF4-FFF2-40B4-BE49-F238E27FC236}">
                <a16:creationId xmlns:a16="http://schemas.microsoft.com/office/drawing/2014/main" id="{A9EE576B-691F-FCC0-E197-BBCCE9C60BDF}"/>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55A7A416-AFCE-77C3-B484-92AF9F30002F}"/>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36C8F03E-1D23-F49D-60B2-654D3BEBB603}"/>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2739504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29544-4EA0-4FD4-D6B4-ED5E6E12AB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R"/>
          </a:p>
        </p:txBody>
      </p:sp>
      <p:sp>
        <p:nvSpPr>
          <p:cNvPr id="3" name="Picture Placeholder 2">
            <a:extLst>
              <a:ext uri="{FF2B5EF4-FFF2-40B4-BE49-F238E27FC236}">
                <a16:creationId xmlns:a16="http://schemas.microsoft.com/office/drawing/2014/main" id="{36AB222D-FC49-49FD-8AA5-B99898D56C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R"/>
          </a:p>
        </p:txBody>
      </p:sp>
      <p:sp>
        <p:nvSpPr>
          <p:cNvPr id="4" name="Text Placeholder 3">
            <a:extLst>
              <a:ext uri="{FF2B5EF4-FFF2-40B4-BE49-F238E27FC236}">
                <a16:creationId xmlns:a16="http://schemas.microsoft.com/office/drawing/2014/main" id="{269B5CA4-8A3F-EAAF-D884-DB40911342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E4D125-AB5A-185B-7C24-29407125DEF1}"/>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6" name="Footer Placeholder 5">
            <a:extLst>
              <a:ext uri="{FF2B5EF4-FFF2-40B4-BE49-F238E27FC236}">
                <a16:creationId xmlns:a16="http://schemas.microsoft.com/office/drawing/2014/main" id="{3D4B0897-D4CB-D208-5B78-FF387638FA16}"/>
              </a:ext>
            </a:extLst>
          </p:cNvPr>
          <p:cNvSpPr>
            <a:spLocks noGrp="1"/>
          </p:cNvSpPr>
          <p:nvPr>
            <p:ph type="ftr" sz="quarter" idx="11"/>
          </p:nvPr>
        </p:nvSpPr>
        <p:spPr/>
        <p:txBody>
          <a:bodyPr/>
          <a:lstStyle/>
          <a:p>
            <a:endParaRPr lang="en-CR"/>
          </a:p>
        </p:txBody>
      </p:sp>
      <p:sp>
        <p:nvSpPr>
          <p:cNvPr id="7" name="Slide Number Placeholder 6">
            <a:extLst>
              <a:ext uri="{FF2B5EF4-FFF2-40B4-BE49-F238E27FC236}">
                <a16:creationId xmlns:a16="http://schemas.microsoft.com/office/drawing/2014/main" id="{3E9D0343-3CF6-C799-B23B-B4E511EDF760}"/>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691909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8EE5B-1C40-FB36-CC20-9CA030426755}"/>
              </a:ext>
            </a:extLst>
          </p:cNvPr>
          <p:cNvSpPr>
            <a:spLocks noGrp="1"/>
          </p:cNvSpPr>
          <p:nvPr>
            <p:ph type="title"/>
          </p:nvPr>
        </p:nvSpPr>
        <p:spPr/>
        <p:txBody>
          <a:bodyPr/>
          <a:lstStyle/>
          <a:p>
            <a:r>
              <a:rPr lang="en-US"/>
              <a:t>Click to edit Master title style</a:t>
            </a:r>
            <a:endParaRPr lang="en-CR"/>
          </a:p>
        </p:txBody>
      </p:sp>
      <p:sp>
        <p:nvSpPr>
          <p:cNvPr id="3" name="Vertical Text Placeholder 2">
            <a:extLst>
              <a:ext uri="{FF2B5EF4-FFF2-40B4-BE49-F238E27FC236}">
                <a16:creationId xmlns:a16="http://schemas.microsoft.com/office/drawing/2014/main" id="{B36B8C11-E9E5-8D0E-FED8-5353503932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51DBEB16-C3AE-3BF3-7A3A-A04648771A9E}"/>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29552CAC-1408-E170-9B1C-C243BFB10DED}"/>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DBC704C4-6991-DDA2-4AC8-9A587D991D07}"/>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315627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DB6161-3898-2C51-4A9A-D1122A215E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R"/>
          </a:p>
        </p:txBody>
      </p:sp>
      <p:sp>
        <p:nvSpPr>
          <p:cNvPr id="3" name="Vertical Text Placeholder 2">
            <a:extLst>
              <a:ext uri="{FF2B5EF4-FFF2-40B4-BE49-F238E27FC236}">
                <a16:creationId xmlns:a16="http://schemas.microsoft.com/office/drawing/2014/main" id="{58C14195-7141-8D13-DFB4-560BC779F9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78046C61-A643-97CE-1919-EC47E9A33BDF}"/>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91360A8D-437A-DFB1-4B32-6890BEB5FE45}"/>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EF073B97-EFA7-5EE0-672A-1D9B95935999}"/>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86958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3528-5EFB-2C44-112D-FB29D8483D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R"/>
          </a:p>
        </p:txBody>
      </p:sp>
      <p:sp>
        <p:nvSpPr>
          <p:cNvPr id="3" name="Subtitle 2">
            <a:extLst>
              <a:ext uri="{FF2B5EF4-FFF2-40B4-BE49-F238E27FC236}">
                <a16:creationId xmlns:a16="http://schemas.microsoft.com/office/drawing/2014/main" id="{A8F11FD6-CA1F-0D33-5803-3CCAFFB3DF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R"/>
          </a:p>
        </p:txBody>
      </p:sp>
      <p:sp>
        <p:nvSpPr>
          <p:cNvPr id="4" name="Date Placeholder 3">
            <a:extLst>
              <a:ext uri="{FF2B5EF4-FFF2-40B4-BE49-F238E27FC236}">
                <a16:creationId xmlns:a16="http://schemas.microsoft.com/office/drawing/2014/main" id="{A9EE576B-691F-FCC0-E197-BBCCE9C60BDF}"/>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55A7A416-AFCE-77C3-B484-92AF9F30002F}"/>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36C8F03E-1D23-F49D-60B2-654D3BEBB603}"/>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2314580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65B06-C06A-882B-175F-6B5F7D1FCBC9}"/>
              </a:ext>
            </a:extLst>
          </p:cNvPr>
          <p:cNvSpPr>
            <a:spLocks noGrp="1"/>
          </p:cNvSpPr>
          <p:nvPr>
            <p:ph type="title"/>
          </p:nvPr>
        </p:nvSpPr>
        <p:spPr/>
        <p:txBody>
          <a:bodyPr/>
          <a:lstStyle/>
          <a:p>
            <a:r>
              <a:rPr lang="en-US"/>
              <a:t>Click to edit Master title style</a:t>
            </a:r>
            <a:endParaRPr lang="en-CR"/>
          </a:p>
        </p:txBody>
      </p:sp>
      <p:sp>
        <p:nvSpPr>
          <p:cNvPr id="3" name="Content Placeholder 2">
            <a:extLst>
              <a:ext uri="{FF2B5EF4-FFF2-40B4-BE49-F238E27FC236}">
                <a16:creationId xmlns:a16="http://schemas.microsoft.com/office/drawing/2014/main" id="{E573BBD7-E9BF-46DF-4F53-1B3E26BBD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94A9CB53-57F4-54A4-A179-1D68E3D411FD}"/>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88675393-3439-8028-A73D-720B5C8CB24D}"/>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01AE19AB-03C9-C4EB-F45C-33E40EA20B4B}"/>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576838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43AB8-C50A-7EE9-A159-75E4BCD114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R"/>
          </a:p>
        </p:txBody>
      </p:sp>
      <p:sp>
        <p:nvSpPr>
          <p:cNvPr id="3" name="Text Placeholder 2">
            <a:extLst>
              <a:ext uri="{FF2B5EF4-FFF2-40B4-BE49-F238E27FC236}">
                <a16:creationId xmlns:a16="http://schemas.microsoft.com/office/drawing/2014/main" id="{93234B85-5094-E62C-1486-A9261483DD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B4BD27-C416-B7C4-B951-7A9FFA3B42A7}"/>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48DAE175-638F-37FB-A0FB-D5E88C8F2895}"/>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0DA28722-0962-B941-FECC-15E0EA1B7EA4}"/>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681960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34EB0-CD88-FA8B-3037-F75E4A9A4409}"/>
              </a:ext>
            </a:extLst>
          </p:cNvPr>
          <p:cNvSpPr>
            <a:spLocks noGrp="1"/>
          </p:cNvSpPr>
          <p:nvPr>
            <p:ph type="title"/>
          </p:nvPr>
        </p:nvSpPr>
        <p:spPr/>
        <p:txBody>
          <a:bodyPr/>
          <a:lstStyle/>
          <a:p>
            <a:r>
              <a:rPr lang="en-US"/>
              <a:t>Click to edit Master title style</a:t>
            </a:r>
            <a:endParaRPr lang="en-CR"/>
          </a:p>
        </p:txBody>
      </p:sp>
      <p:sp>
        <p:nvSpPr>
          <p:cNvPr id="3" name="Content Placeholder 2">
            <a:extLst>
              <a:ext uri="{FF2B5EF4-FFF2-40B4-BE49-F238E27FC236}">
                <a16:creationId xmlns:a16="http://schemas.microsoft.com/office/drawing/2014/main" id="{CCB00390-140E-6427-4FC4-4A3360FCA6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Content Placeholder 3">
            <a:extLst>
              <a:ext uri="{FF2B5EF4-FFF2-40B4-BE49-F238E27FC236}">
                <a16:creationId xmlns:a16="http://schemas.microsoft.com/office/drawing/2014/main" id="{C65B558F-CCDD-66B9-ADC5-6B67FC9297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5" name="Date Placeholder 4">
            <a:extLst>
              <a:ext uri="{FF2B5EF4-FFF2-40B4-BE49-F238E27FC236}">
                <a16:creationId xmlns:a16="http://schemas.microsoft.com/office/drawing/2014/main" id="{0EF2BC23-F95D-C44D-4393-FDB09A2ABBDB}"/>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6" name="Footer Placeholder 5">
            <a:extLst>
              <a:ext uri="{FF2B5EF4-FFF2-40B4-BE49-F238E27FC236}">
                <a16:creationId xmlns:a16="http://schemas.microsoft.com/office/drawing/2014/main" id="{BE5980CF-AB3E-9747-2367-243DA11BF636}"/>
              </a:ext>
            </a:extLst>
          </p:cNvPr>
          <p:cNvSpPr>
            <a:spLocks noGrp="1"/>
          </p:cNvSpPr>
          <p:nvPr>
            <p:ph type="ftr" sz="quarter" idx="11"/>
          </p:nvPr>
        </p:nvSpPr>
        <p:spPr/>
        <p:txBody>
          <a:bodyPr/>
          <a:lstStyle/>
          <a:p>
            <a:endParaRPr lang="en-CR"/>
          </a:p>
        </p:txBody>
      </p:sp>
      <p:sp>
        <p:nvSpPr>
          <p:cNvPr id="7" name="Slide Number Placeholder 6">
            <a:extLst>
              <a:ext uri="{FF2B5EF4-FFF2-40B4-BE49-F238E27FC236}">
                <a16:creationId xmlns:a16="http://schemas.microsoft.com/office/drawing/2014/main" id="{00ACF8F6-CF0E-6E0F-96C2-06EB1EC26904}"/>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47783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0EDCF-C8DA-9C3B-6BE0-7D30647793E5}"/>
              </a:ext>
            </a:extLst>
          </p:cNvPr>
          <p:cNvSpPr>
            <a:spLocks noGrp="1"/>
          </p:cNvSpPr>
          <p:nvPr>
            <p:ph type="title"/>
          </p:nvPr>
        </p:nvSpPr>
        <p:spPr>
          <a:xfrm>
            <a:off x="839788" y="365125"/>
            <a:ext cx="10515600" cy="1325563"/>
          </a:xfrm>
        </p:spPr>
        <p:txBody>
          <a:bodyPr/>
          <a:lstStyle/>
          <a:p>
            <a:r>
              <a:rPr lang="en-US"/>
              <a:t>Click to edit Master title style</a:t>
            </a:r>
            <a:endParaRPr lang="en-CR"/>
          </a:p>
        </p:txBody>
      </p:sp>
      <p:sp>
        <p:nvSpPr>
          <p:cNvPr id="3" name="Text Placeholder 2">
            <a:extLst>
              <a:ext uri="{FF2B5EF4-FFF2-40B4-BE49-F238E27FC236}">
                <a16:creationId xmlns:a16="http://schemas.microsoft.com/office/drawing/2014/main" id="{852EF218-02B1-F782-FC0F-208AC76E91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EC0226-614A-1092-85F0-F11C26ABFE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5" name="Text Placeholder 4">
            <a:extLst>
              <a:ext uri="{FF2B5EF4-FFF2-40B4-BE49-F238E27FC236}">
                <a16:creationId xmlns:a16="http://schemas.microsoft.com/office/drawing/2014/main" id="{5BCFDE94-2B14-8153-5FAA-DA4203D031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988057-5818-6AD4-038F-A793F2A192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7" name="Date Placeholder 6">
            <a:extLst>
              <a:ext uri="{FF2B5EF4-FFF2-40B4-BE49-F238E27FC236}">
                <a16:creationId xmlns:a16="http://schemas.microsoft.com/office/drawing/2014/main" id="{8C573AB9-2F3C-1650-42B0-5BFE5368C7C1}"/>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8" name="Footer Placeholder 7">
            <a:extLst>
              <a:ext uri="{FF2B5EF4-FFF2-40B4-BE49-F238E27FC236}">
                <a16:creationId xmlns:a16="http://schemas.microsoft.com/office/drawing/2014/main" id="{00FF8833-F098-66D5-C084-637EC8C14AE0}"/>
              </a:ext>
            </a:extLst>
          </p:cNvPr>
          <p:cNvSpPr>
            <a:spLocks noGrp="1"/>
          </p:cNvSpPr>
          <p:nvPr>
            <p:ph type="ftr" sz="quarter" idx="11"/>
          </p:nvPr>
        </p:nvSpPr>
        <p:spPr/>
        <p:txBody>
          <a:bodyPr/>
          <a:lstStyle/>
          <a:p>
            <a:endParaRPr lang="en-CR"/>
          </a:p>
        </p:txBody>
      </p:sp>
      <p:sp>
        <p:nvSpPr>
          <p:cNvPr id="9" name="Slide Number Placeholder 8">
            <a:extLst>
              <a:ext uri="{FF2B5EF4-FFF2-40B4-BE49-F238E27FC236}">
                <a16:creationId xmlns:a16="http://schemas.microsoft.com/office/drawing/2014/main" id="{57703089-3DE7-EE27-3A38-7BA180BC669F}"/>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205760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0CC4-E693-2916-EA15-492B1AF3F1DE}"/>
              </a:ext>
            </a:extLst>
          </p:cNvPr>
          <p:cNvSpPr>
            <a:spLocks noGrp="1"/>
          </p:cNvSpPr>
          <p:nvPr>
            <p:ph type="title"/>
          </p:nvPr>
        </p:nvSpPr>
        <p:spPr/>
        <p:txBody>
          <a:bodyPr/>
          <a:lstStyle/>
          <a:p>
            <a:r>
              <a:rPr lang="en-US"/>
              <a:t>Click to edit Master title style</a:t>
            </a:r>
            <a:endParaRPr lang="en-CR"/>
          </a:p>
        </p:txBody>
      </p:sp>
      <p:sp>
        <p:nvSpPr>
          <p:cNvPr id="3" name="Date Placeholder 2">
            <a:extLst>
              <a:ext uri="{FF2B5EF4-FFF2-40B4-BE49-F238E27FC236}">
                <a16:creationId xmlns:a16="http://schemas.microsoft.com/office/drawing/2014/main" id="{B2BEA9CD-E351-1F4D-AE2E-3F1BC3A29849}"/>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4" name="Footer Placeholder 3">
            <a:extLst>
              <a:ext uri="{FF2B5EF4-FFF2-40B4-BE49-F238E27FC236}">
                <a16:creationId xmlns:a16="http://schemas.microsoft.com/office/drawing/2014/main" id="{9E1D2AEF-C7C8-C239-4430-57FCB5F33727}"/>
              </a:ext>
            </a:extLst>
          </p:cNvPr>
          <p:cNvSpPr>
            <a:spLocks noGrp="1"/>
          </p:cNvSpPr>
          <p:nvPr>
            <p:ph type="ftr" sz="quarter" idx="11"/>
          </p:nvPr>
        </p:nvSpPr>
        <p:spPr/>
        <p:txBody>
          <a:bodyPr/>
          <a:lstStyle/>
          <a:p>
            <a:endParaRPr lang="en-CR"/>
          </a:p>
        </p:txBody>
      </p:sp>
      <p:sp>
        <p:nvSpPr>
          <p:cNvPr id="5" name="Slide Number Placeholder 4">
            <a:extLst>
              <a:ext uri="{FF2B5EF4-FFF2-40B4-BE49-F238E27FC236}">
                <a16:creationId xmlns:a16="http://schemas.microsoft.com/office/drawing/2014/main" id="{D3CF8065-377F-6C51-A85C-CADBA774D0EA}"/>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025069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056236-0071-CB58-8680-1A541BB53A6F}"/>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3" name="Footer Placeholder 2">
            <a:extLst>
              <a:ext uri="{FF2B5EF4-FFF2-40B4-BE49-F238E27FC236}">
                <a16:creationId xmlns:a16="http://schemas.microsoft.com/office/drawing/2014/main" id="{42D963D1-DB3F-56B7-2AE7-D7EB30FFE650}"/>
              </a:ext>
            </a:extLst>
          </p:cNvPr>
          <p:cNvSpPr>
            <a:spLocks noGrp="1"/>
          </p:cNvSpPr>
          <p:nvPr>
            <p:ph type="ftr" sz="quarter" idx="11"/>
          </p:nvPr>
        </p:nvSpPr>
        <p:spPr/>
        <p:txBody>
          <a:bodyPr/>
          <a:lstStyle/>
          <a:p>
            <a:endParaRPr lang="en-CR"/>
          </a:p>
        </p:txBody>
      </p:sp>
      <p:sp>
        <p:nvSpPr>
          <p:cNvPr id="4" name="Slide Number Placeholder 3">
            <a:extLst>
              <a:ext uri="{FF2B5EF4-FFF2-40B4-BE49-F238E27FC236}">
                <a16:creationId xmlns:a16="http://schemas.microsoft.com/office/drawing/2014/main" id="{1D9CB74D-527F-4853-9712-63A0990C5EFB}"/>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766415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1E4B2-7F60-612D-F466-CA1BA22953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R"/>
          </a:p>
        </p:txBody>
      </p:sp>
      <p:sp>
        <p:nvSpPr>
          <p:cNvPr id="3" name="Content Placeholder 2">
            <a:extLst>
              <a:ext uri="{FF2B5EF4-FFF2-40B4-BE49-F238E27FC236}">
                <a16:creationId xmlns:a16="http://schemas.microsoft.com/office/drawing/2014/main" id="{8C163F00-C351-1F3B-18AE-6ECB345DFD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Text Placeholder 3">
            <a:extLst>
              <a:ext uri="{FF2B5EF4-FFF2-40B4-BE49-F238E27FC236}">
                <a16:creationId xmlns:a16="http://schemas.microsoft.com/office/drawing/2014/main" id="{E1EC5ECF-6428-AA32-7D19-28F5BD567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5B9814-1023-1A03-B824-8F41EE3F4EC0}"/>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6" name="Footer Placeholder 5">
            <a:extLst>
              <a:ext uri="{FF2B5EF4-FFF2-40B4-BE49-F238E27FC236}">
                <a16:creationId xmlns:a16="http://schemas.microsoft.com/office/drawing/2014/main" id="{E2ED8F97-D4B9-2286-A940-556ED354C6BF}"/>
              </a:ext>
            </a:extLst>
          </p:cNvPr>
          <p:cNvSpPr>
            <a:spLocks noGrp="1"/>
          </p:cNvSpPr>
          <p:nvPr>
            <p:ph type="ftr" sz="quarter" idx="11"/>
          </p:nvPr>
        </p:nvSpPr>
        <p:spPr/>
        <p:txBody>
          <a:bodyPr/>
          <a:lstStyle/>
          <a:p>
            <a:endParaRPr lang="en-CR"/>
          </a:p>
        </p:txBody>
      </p:sp>
      <p:sp>
        <p:nvSpPr>
          <p:cNvPr id="7" name="Slide Number Placeholder 6">
            <a:extLst>
              <a:ext uri="{FF2B5EF4-FFF2-40B4-BE49-F238E27FC236}">
                <a16:creationId xmlns:a16="http://schemas.microsoft.com/office/drawing/2014/main" id="{0C2509AE-0D4E-2B84-16CA-B10EA72E0FD8}"/>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4170035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B48EF7-791D-EBFD-018C-039A79AF26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R"/>
          </a:p>
        </p:txBody>
      </p:sp>
      <p:sp>
        <p:nvSpPr>
          <p:cNvPr id="3" name="Text Placeholder 2">
            <a:extLst>
              <a:ext uri="{FF2B5EF4-FFF2-40B4-BE49-F238E27FC236}">
                <a16:creationId xmlns:a16="http://schemas.microsoft.com/office/drawing/2014/main" id="{D15F5CD1-1C2B-C5F0-6E84-EAC6A18BB0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C44882F0-DB23-562D-E5A2-2883CE6B6B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FE3A3920-552C-2266-4212-6ED4694C6C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R"/>
          </a:p>
        </p:txBody>
      </p:sp>
      <p:sp>
        <p:nvSpPr>
          <p:cNvPr id="6" name="Slide Number Placeholder 5">
            <a:extLst>
              <a:ext uri="{FF2B5EF4-FFF2-40B4-BE49-F238E27FC236}">
                <a16:creationId xmlns:a16="http://schemas.microsoft.com/office/drawing/2014/main" id="{5AAF21D0-1048-A40C-9398-78A4768D6E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1E10A0-0368-0A43-AEF3-CDD7493189EC}" type="slidenum">
              <a:rPr lang="en-CR" smtClean="0"/>
              <a:t>‹Nº›</a:t>
            </a:fld>
            <a:endParaRPr lang="en-CR"/>
          </a:p>
        </p:txBody>
      </p:sp>
    </p:spTree>
    <p:extLst>
      <p:ext uri="{BB962C8B-B14F-4D97-AF65-F5344CB8AC3E}">
        <p14:creationId xmlns:p14="http://schemas.microsoft.com/office/powerpoint/2010/main" val="403898262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mailto:recepcionydevolucion@tse.go.cr" TargetMode="External"/><Relationship Id="rId5" Type="http://schemas.openxmlformats.org/officeDocument/2006/relationships/hyperlink" Target="mailto:inscripcionmayores@tse.go.cr" TargetMode="External"/><Relationship Id="rId4" Type="http://schemas.openxmlformats.org/officeDocument/2006/relationships/hyperlink" Target="mailto:seccioninscripciones@tse.go.cr"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mailto:roviedo@tse.go.cr" TargetMode="External"/><Relationship Id="rId5" Type="http://schemas.openxmlformats.org/officeDocument/2006/relationships/hyperlink" Target="mailto:inscripcionmayores@tse.go.cr" TargetMode="External"/><Relationship Id="rId4" Type="http://schemas.openxmlformats.org/officeDocument/2006/relationships/hyperlink" Target="mailto:actosjuridicos@tse.go.cr"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mailto:roviedo@tse.go.cr" TargetMode="External"/><Relationship Id="rId4" Type="http://schemas.openxmlformats.org/officeDocument/2006/relationships/hyperlink" Target="mailto:naturalizaciones@tse.go.cr"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0637DA84-8F9A-CA20-F399-1DAC65C7073A}"/>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0CC7969A-0B3E-8ED2-D747-46861A43CAEA}"/>
              </a:ext>
            </a:extLst>
          </p:cNvPr>
          <p:cNvSpPr>
            <a:spLocks noGrp="1"/>
          </p:cNvSpPr>
          <p:nvPr>
            <p:ph type="ctrTitle"/>
          </p:nvPr>
        </p:nvSpPr>
        <p:spPr>
          <a:xfrm>
            <a:off x="1383959" y="769442"/>
            <a:ext cx="9046974" cy="2081728"/>
          </a:xfrm>
        </p:spPr>
        <p:txBody>
          <a:bodyPr>
            <a:normAutofit/>
          </a:bodyPr>
          <a:lstStyle/>
          <a:p>
            <a:r>
              <a:rPr lang="es-CR" sz="3600" b="1" cap="all" dirty="0">
                <a:solidFill>
                  <a:schemeClr val="accent1">
                    <a:lumMod val="75000"/>
                  </a:schemeClr>
                </a:solidFill>
                <a:effectLst>
                  <a:outerShdw blurRad="38100" dist="38100" dir="2700000" algn="tl">
                    <a:srgbClr val="000000">
                      <a:alpha val="43137"/>
                    </a:srgbClr>
                  </a:outerShdw>
                </a:effectLst>
                <a:latin typeface="+mn-lt"/>
                <a:ea typeface="+mn-ea"/>
                <a:cs typeface="+mn-cs"/>
              </a:rPr>
              <a:t>SERVICIOS</a:t>
            </a:r>
            <a:r>
              <a:rPr lang="es-CR" sz="3600" b="1" dirty="0">
                <a:solidFill>
                  <a:schemeClr val="tx2">
                    <a:lumMod val="50000"/>
                  </a:schemeClr>
                </a:solidFill>
                <a:effectLst>
                  <a:outerShdw blurRad="38100" dist="38100" dir="2700000" algn="tl">
                    <a:srgbClr val="000000">
                      <a:alpha val="43137"/>
                    </a:srgbClr>
                  </a:outerShdw>
                </a:effectLst>
                <a:latin typeface="+mn-lt"/>
              </a:rPr>
              <a:t> </a:t>
            </a:r>
            <a:r>
              <a:rPr lang="es-CR" sz="3600" b="1" cap="all" dirty="0">
                <a:solidFill>
                  <a:schemeClr val="accent1">
                    <a:lumMod val="75000"/>
                  </a:schemeClr>
                </a:solidFill>
                <a:effectLst>
                  <a:outerShdw blurRad="38100" dist="38100" dir="2700000" algn="tl">
                    <a:srgbClr val="000000">
                      <a:alpha val="43137"/>
                    </a:srgbClr>
                  </a:outerShdw>
                </a:effectLst>
                <a:latin typeface="+mn-lt"/>
                <a:ea typeface="+mn-ea"/>
                <a:cs typeface="+mn-cs"/>
              </a:rPr>
              <a:t>REGISTRALES Y DE IDENTIFICACIÓN EN </a:t>
            </a:r>
            <a:br>
              <a:rPr lang="es-CR" sz="3600" b="1" cap="all" dirty="0">
                <a:solidFill>
                  <a:schemeClr val="accent1">
                    <a:lumMod val="75000"/>
                  </a:schemeClr>
                </a:solidFill>
                <a:effectLst>
                  <a:outerShdw blurRad="38100" dist="38100" dir="2700000" algn="tl">
                    <a:srgbClr val="000000">
                      <a:alpha val="43137"/>
                    </a:srgbClr>
                  </a:outerShdw>
                </a:effectLst>
                <a:latin typeface="+mn-lt"/>
                <a:ea typeface="+mn-ea"/>
                <a:cs typeface="+mn-cs"/>
              </a:rPr>
            </a:br>
            <a:r>
              <a:rPr lang="es-CR" sz="3600" b="1" cap="all" dirty="0">
                <a:solidFill>
                  <a:schemeClr val="accent1">
                    <a:lumMod val="75000"/>
                  </a:schemeClr>
                </a:solidFill>
                <a:effectLst>
                  <a:outerShdw blurRad="38100" dist="38100" dir="2700000" algn="tl">
                    <a:srgbClr val="000000">
                      <a:alpha val="43137"/>
                    </a:srgbClr>
                  </a:outerShdw>
                </a:effectLst>
                <a:latin typeface="+mn-lt"/>
                <a:ea typeface="+mn-ea"/>
                <a:cs typeface="+mn-cs"/>
              </a:rPr>
              <a:t>CONSULADOS</a:t>
            </a:r>
            <a:endParaRPr lang="en-CR" sz="3600" b="1" cap="all" dirty="0">
              <a:solidFill>
                <a:schemeClr val="accent1">
                  <a:lumMod val="75000"/>
                </a:schemeClr>
              </a:solidFill>
              <a:effectLst>
                <a:outerShdw blurRad="38100" dist="38100" dir="2700000" algn="tl">
                  <a:srgbClr val="000000">
                    <a:alpha val="43137"/>
                  </a:srgbClr>
                </a:outerShdw>
              </a:effectLst>
              <a:latin typeface="+mn-lt"/>
              <a:ea typeface="+mn-ea"/>
              <a:cs typeface="+mn-cs"/>
            </a:endParaRPr>
          </a:p>
        </p:txBody>
      </p:sp>
      <p:sp>
        <p:nvSpPr>
          <p:cNvPr id="9" name="Subtitle 8">
            <a:extLst>
              <a:ext uri="{FF2B5EF4-FFF2-40B4-BE49-F238E27FC236}">
                <a16:creationId xmlns:a16="http://schemas.microsoft.com/office/drawing/2014/main" id="{3256DE96-DF6D-34C6-D55E-A24E1D49C766}"/>
              </a:ext>
            </a:extLst>
          </p:cNvPr>
          <p:cNvSpPr>
            <a:spLocks noGrp="1"/>
          </p:cNvSpPr>
          <p:nvPr>
            <p:ph type="subTitle" idx="1"/>
          </p:nvPr>
        </p:nvSpPr>
        <p:spPr>
          <a:xfrm>
            <a:off x="3223971" y="3365740"/>
            <a:ext cx="5366950" cy="566121"/>
          </a:xfrm>
        </p:spPr>
        <p:txBody>
          <a:bodyPr>
            <a:normAutofit/>
          </a:bodyPr>
          <a:lstStyle/>
          <a:p>
            <a:pPr algn="ctr">
              <a:lnSpc>
                <a:spcPct val="100000"/>
              </a:lnSpc>
            </a:pPr>
            <a:r>
              <a:rPr lang="es-CR" sz="2800" dirty="0">
                <a:solidFill>
                  <a:schemeClr val="accent1">
                    <a:lumMod val="75000"/>
                  </a:schemeClr>
                </a:solidFill>
                <a:effectLst>
                  <a:outerShdw blurRad="38100" dist="38100" dir="2700000" algn="tl">
                    <a:srgbClr val="000000">
                      <a:alpha val="43137"/>
                    </a:srgbClr>
                  </a:outerShdw>
                </a:effectLst>
                <a:ea typeface="+mj-ea"/>
                <a:cs typeface="+mj-cs"/>
              </a:rPr>
              <a:t>SECCIÓN DE INSCRIPCIONES</a:t>
            </a:r>
          </a:p>
          <a:p>
            <a:pPr algn="ctr">
              <a:lnSpc>
                <a:spcPct val="100000"/>
              </a:lnSpc>
            </a:pPr>
            <a:endParaRPr lang="es-CR" sz="3600" b="1" cap="all" dirty="0">
              <a:solidFill>
                <a:schemeClr val="accent1">
                  <a:lumMod val="75000"/>
                </a:schemeClr>
              </a:solidFill>
              <a:latin typeface="Century Gothic" panose="020B0502020202020204" pitchFamily="34" charset="0"/>
            </a:endParaRPr>
          </a:p>
        </p:txBody>
      </p:sp>
      <p:sp>
        <p:nvSpPr>
          <p:cNvPr id="2" name="CuadroTexto 1">
            <a:extLst>
              <a:ext uri="{FF2B5EF4-FFF2-40B4-BE49-F238E27FC236}">
                <a16:creationId xmlns:a16="http://schemas.microsoft.com/office/drawing/2014/main" id="{A5FD66F6-AEFC-98FE-FA4F-AEBD72883334}"/>
              </a:ext>
            </a:extLst>
          </p:cNvPr>
          <p:cNvSpPr txBox="1"/>
          <p:nvPr/>
        </p:nvSpPr>
        <p:spPr>
          <a:xfrm>
            <a:off x="509286" y="5780781"/>
            <a:ext cx="4875646" cy="615553"/>
          </a:xfrm>
          <a:prstGeom prst="rect">
            <a:avLst/>
          </a:prstGeom>
          <a:noFill/>
        </p:spPr>
        <p:txBody>
          <a:bodyPr wrap="square" rtlCol="0">
            <a:spAutoFit/>
          </a:bodyPr>
          <a:lstStyle/>
          <a:p>
            <a:r>
              <a:rPr lang="es-CR" sz="1700" b="1" dirty="0">
                <a:effectLst>
                  <a:outerShdw blurRad="38100" dist="38100" dir="2700000" algn="tl">
                    <a:srgbClr val="000000">
                      <a:alpha val="43137"/>
                    </a:srgbClr>
                  </a:outerShdw>
                </a:effectLst>
              </a:rPr>
              <a:t>Facilitadora: </a:t>
            </a:r>
          </a:p>
          <a:p>
            <a:r>
              <a:rPr lang="es-CR" sz="1700" b="1" dirty="0">
                <a:effectLst>
                  <a:outerShdw blurRad="38100" dist="38100" dir="2700000" algn="tl">
                    <a:srgbClr val="000000">
                      <a:alpha val="43137"/>
                    </a:srgbClr>
                  </a:outerShdw>
                </a:effectLst>
              </a:rPr>
              <a:t>                              </a:t>
            </a:r>
            <a:r>
              <a:rPr lang="es-CR" sz="1700" dirty="0"/>
              <a:t>Licda. Rosa Calvo Jara</a:t>
            </a:r>
          </a:p>
        </p:txBody>
      </p:sp>
    </p:spTree>
    <p:extLst>
      <p:ext uri="{BB962C8B-B14F-4D97-AF65-F5344CB8AC3E}">
        <p14:creationId xmlns:p14="http://schemas.microsoft.com/office/powerpoint/2010/main" val="3801085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8628-50AA-23B9-375D-C770973D312C}"/>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27550155-84E6-E48D-48CC-9F850303FEE6}"/>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D0B3F66-EC36-EE99-35AE-44DD7707B7A4}"/>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DATOS DEL NACIMIENTO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FFB7AE20-5027-0061-E9D7-2DABCDD45AE6}"/>
              </a:ext>
            </a:extLst>
          </p:cNvPr>
          <p:cNvSpPr>
            <a:spLocks noGrp="1"/>
          </p:cNvSpPr>
          <p:nvPr>
            <p:ph idx="1"/>
          </p:nvPr>
        </p:nvSpPr>
        <p:spPr>
          <a:xfrm>
            <a:off x="696096" y="1630174"/>
            <a:ext cx="10163815" cy="1706681"/>
          </a:xfrm>
        </p:spPr>
        <p:txBody>
          <a:bodyPr>
            <a:normAutofit/>
          </a:bodyPr>
          <a:lstStyle/>
          <a:p>
            <a:pPr marL="0" indent="0" algn="just">
              <a:buNone/>
            </a:pPr>
            <a:r>
              <a:rPr lang="es-CR" sz="1600" strike="noStrike" spc="-1" dirty="0">
                <a:ea typeface="DejaVu Sans"/>
                <a:cs typeface="Arial" panose="020B0604020202020204" pitchFamily="34" charset="0"/>
              </a:rPr>
              <a:t>1. El nombre debe componerse como máximo de dos palabras. (art. 50 del Código Civil)</a:t>
            </a:r>
            <a:endParaRPr lang="es-CR" sz="1600" strike="noStrike" spc="-1" dirty="0">
              <a:cs typeface="Arial" panose="020B0604020202020204" pitchFamily="34" charset="0"/>
            </a:endParaRPr>
          </a:p>
          <a:p>
            <a:pPr marL="0" indent="0" algn="just">
              <a:buNone/>
            </a:pPr>
            <a:r>
              <a:rPr lang="es-CR" sz="1600" strike="noStrike" spc="-1" dirty="0">
                <a:ea typeface="DejaVu Sans"/>
                <a:cs typeface="Arial" panose="020B0604020202020204" pitchFamily="34" charset="0"/>
              </a:rPr>
              <a:t>2. Se debe de indicar si es: solo, gemelo, trillizo o más. </a:t>
            </a:r>
            <a:endParaRPr lang="es-CR" sz="1600" strike="noStrike" spc="-1" dirty="0">
              <a:cs typeface="Arial" panose="020B0604020202020204" pitchFamily="34" charset="0"/>
            </a:endParaRPr>
          </a:p>
          <a:p>
            <a:pPr marL="0" indent="0" algn="just">
              <a:buNone/>
            </a:pPr>
            <a:r>
              <a:rPr lang="es-CR" sz="1600" spc="-1" dirty="0">
                <a:ea typeface="DejaVu Sans"/>
                <a:cs typeface="Arial" panose="020B0604020202020204" pitchFamily="34" charset="0"/>
              </a:rPr>
              <a:t>3.</a:t>
            </a:r>
            <a:r>
              <a:rPr lang="es-CR" sz="1600" strike="noStrike" spc="-1" dirty="0">
                <a:ea typeface="DejaVu Sans"/>
                <a:cs typeface="Arial" panose="020B0604020202020204" pitchFamily="34" charset="0"/>
              </a:rPr>
              <a:t> </a:t>
            </a:r>
            <a:r>
              <a:rPr lang="es-CR" sz="1600" spc="-1" dirty="0"/>
              <a:t>Indicar el sexo (en especial cuando el nombre puede utilizarse para ambos)</a:t>
            </a:r>
          </a:p>
          <a:p>
            <a:pPr marL="0" indent="0" algn="just">
              <a:buNone/>
            </a:pPr>
            <a:r>
              <a:rPr lang="es-CR" sz="1600" b="0" strike="noStrike" spc="-1" dirty="0">
                <a:ea typeface="DejaVu Sans"/>
              </a:rPr>
              <a:t>6. Indicar únicamente el país de nacimiento</a:t>
            </a:r>
          </a:p>
          <a:p>
            <a:pPr marL="0" indent="0" algn="just">
              <a:buNone/>
            </a:pPr>
            <a:r>
              <a:rPr lang="es-CR" sz="1600" spc="-1" dirty="0">
                <a:ea typeface="DejaVu Sans"/>
              </a:rPr>
              <a:t>8.</a:t>
            </a:r>
            <a:r>
              <a:rPr lang="es-CR" sz="1600" b="0" strike="noStrike" spc="-1" dirty="0">
                <a:ea typeface="DejaVu Sans"/>
              </a:rPr>
              <a:t> </a:t>
            </a:r>
            <a:r>
              <a:rPr lang="es-CR" sz="1600" spc="-1" dirty="0"/>
              <a:t>Anotar de forma clara hora (formato militar) el día, mes y año del nacimiento.</a:t>
            </a:r>
          </a:p>
          <a:p>
            <a:pPr algn="just"/>
            <a:endParaRPr lang="en-US" sz="2000" dirty="0"/>
          </a:p>
        </p:txBody>
      </p:sp>
      <p:pic>
        <p:nvPicPr>
          <p:cNvPr id="11" name="Imagen 10" descr="Patrón de fondo, Escala de tiempo&#10;&#10;El contenido generado por IA puede ser incorrecto.">
            <a:extLst>
              <a:ext uri="{FF2B5EF4-FFF2-40B4-BE49-F238E27FC236}">
                <a16:creationId xmlns:a16="http://schemas.microsoft.com/office/drawing/2014/main" id="{8162EE14-E289-3419-2594-A201A62FB6F1}"/>
              </a:ext>
            </a:extLst>
          </p:cNvPr>
          <p:cNvPicPr>
            <a:picLocks noChangeAspect="1"/>
          </p:cNvPicPr>
          <p:nvPr/>
        </p:nvPicPr>
        <p:blipFill rotWithShape="1">
          <a:blip r:embed="rId3">
            <a:extLst>
              <a:ext uri="{28A0092B-C50C-407E-A947-70E740481C1C}">
                <a14:useLocalDpi xmlns:a14="http://schemas.microsoft.com/office/drawing/2010/main" val="0"/>
              </a:ext>
            </a:extLst>
          </a:blip>
          <a:srcRect l="75359" r="4250"/>
          <a:stretch>
            <a:fillRect/>
          </a:stretch>
        </p:blipFill>
        <p:spPr bwMode="auto">
          <a:xfrm rot="16200000">
            <a:off x="4669646" y="119855"/>
            <a:ext cx="3150499" cy="9619734"/>
          </a:xfrm>
          <a:prstGeom prst="rect">
            <a:avLst/>
          </a:prstGeom>
          <a:noFill/>
          <a:ln>
            <a:noFill/>
          </a:ln>
          <a:extLst>
            <a:ext uri="{53640926-AAD7-44D8-BBD7-CCE9431645EC}">
              <a14:shadowObscured xmlns:a14="http://schemas.microsoft.com/office/drawing/2010/main"/>
            </a:ext>
          </a:extLst>
        </p:spPr>
      </p:pic>
      <p:sp>
        <p:nvSpPr>
          <p:cNvPr id="16" name="Globo: flecha derecha 15">
            <a:extLst>
              <a:ext uri="{FF2B5EF4-FFF2-40B4-BE49-F238E27FC236}">
                <a16:creationId xmlns:a16="http://schemas.microsoft.com/office/drawing/2014/main" id="{FAD11266-84A3-8D67-B2BF-117875C30DD1}"/>
              </a:ext>
            </a:extLst>
          </p:cNvPr>
          <p:cNvSpPr/>
          <p:nvPr/>
        </p:nvSpPr>
        <p:spPr>
          <a:xfrm>
            <a:off x="1342662" y="4498621"/>
            <a:ext cx="549565"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a:t>
            </a:r>
            <a:endParaRPr lang="es-CR" dirty="0"/>
          </a:p>
        </p:txBody>
      </p:sp>
      <p:sp>
        <p:nvSpPr>
          <p:cNvPr id="17" name="Globo: flecha derecha 16">
            <a:extLst>
              <a:ext uri="{FF2B5EF4-FFF2-40B4-BE49-F238E27FC236}">
                <a16:creationId xmlns:a16="http://schemas.microsoft.com/office/drawing/2014/main" id="{E52433AC-728C-E157-9941-300B2826EC95}"/>
              </a:ext>
            </a:extLst>
          </p:cNvPr>
          <p:cNvSpPr/>
          <p:nvPr/>
        </p:nvSpPr>
        <p:spPr>
          <a:xfrm>
            <a:off x="1342661" y="4899804"/>
            <a:ext cx="549565"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2</a:t>
            </a:r>
            <a:endParaRPr lang="es-CR" dirty="0"/>
          </a:p>
        </p:txBody>
      </p:sp>
      <p:sp>
        <p:nvSpPr>
          <p:cNvPr id="18" name="Globo: flecha derecha 17">
            <a:extLst>
              <a:ext uri="{FF2B5EF4-FFF2-40B4-BE49-F238E27FC236}">
                <a16:creationId xmlns:a16="http://schemas.microsoft.com/office/drawing/2014/main" id="{EED4546C-2D7C-B9AB-42F2-CDF3149B64A4}"/>
              </a:ext>
            </a:extLst>
          </p:cNvPr>
          <p:cNvSpPr/>
          <p:nvPr/>
        </p:nvSpPr>
        <p:spPr>
          <a:xfrm>
            <a:off x="1342661" y="5300987"/>
            <a:ext cx="549565"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6</a:t>
            </a:r>
            <a:endParaRPr lang="es-CR" dirty="0"/>
          </a:p>
        </p:txBody>
      </p:sp>
      <p:sp>
        <p:nvSpPr>
          <p:cNvPr id="19" name="Globo: flecha derecha 18">
            <a:extLst>
              <a:ext uri="{FF2B5EF4-FFF2-40B4-BE49-F238E27FC236}">
                <a16:creationId xmlns:a16="http://schemas.microsoft.com/office/drawing/2014/main" id="{0AF900A8-4622-A43E-D0A1-9333268F9737}"/>
              </a:ext>
            </a:extLst>
          </p:cNvPr>
          <p:cNvSpPr/>
          <p:nvPr/>
        </p:nvSpPr>
        <p:spPr>
          <a:xfrm>
            <a:off x="1342660" y="6030777"/>
            <a:ext cx="549565"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8</a:t>
            </a:r>
            <a:endParaRPr lang="es-CR" dirty="0"/>
          </a:p>
        </p:txBody>
      </p:sp>
      <p:sp>
        <p:nvSpPr>
          <p:cNvPr id="20" name="Globo: flecha hacia abajo 19">
            <a:extLst>
              <a:ext uri="{FF2B5EF4-FFF2-40B4-BE49-F238E27FC236}">
                <a16:creationId xmlns:a16="http://schemas.microsoft.com/office/drawing/2014/main" id="{A46BEA02-3072-8504-538A-661A00361EEB}"/>
              </a:ext>
            </a:extLst>
          </p:cNvPr>
          <p:cNvSpPr/>
          <p:nvPr/>
        </p:nvSpPr>
        <p:spPr>
          <a:xfrm>
            <a:off x="5150733" y="4365403"/>
            <a:ext cx="416689" cy="507321"/>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3</a:t>
            </a:r>
            <a:endParaRPr lang="es-CR" dirty="0"/>
          </a:p>
        </p:txBody>
      </p:sp>
    </p:spTree>
    <p:extLst>
      <p:ext uri="{BB962C8B-B14F-4D97-AF65-F5344CB8AC3E}">
        <p14:creationId xmlns:p14="http://schemas.microsoft.com/office/powerpoint/2010/main" val="218333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941498" y="280476"/>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rPr>
              <a:t>DATOS DEL PADRE</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545479" y="1608879"/>
            <a:ext cx="10799806" cy="2113401"/>
          </a:xfrm>
        </p:spPr>
        <p:txBody>
          <a:bodyPr>
            <a:normAutofit lnSpcReduction="10000"/>
          </a:bodyPr>
          <a:lstStyle/>
          <a:p>
            <a:pPr marL="0" indent="0" algn="just">
              <a:buNone/>
            </a:pPr>
            <a:r>
              <a:rPr lang="es-ES" sz="1700" dirty="0"/>
              <a:t>9. Completo y claro el nombre del padre</a:t>
            </a:r>
          </a:p>
          <a:p>
            <a:pPr marL="0" indent="0" algn="just">
              <a:buNone/>
            </a:pPr>
            <a:r>
              <a:rPr lang="en-US" sz="1700" dirty="0"/>
              <a:t>10. </a:t>
            </a:r>
            <a:r>
              <a:rPr lang="en-US" sz="1700" dirty="0" err="1"/>
              <a:t>Documento</a:t>
            </a:r>
            <a:r>
              <a:rPr lang="en-US" sz="1700" dirty="0"/>
              <a:t> de </a:t>
            </a:r>
            <a:r>
              <a:rPr lang="en-US" sz="1700" dirty="0" err="1"/>
              <a:t>identidad</a:t>
            </a:r>
            <a:r>
              <a:rPr lang="en-US" sz="1700" dirty="0"/>
              <a:t>. </a:t>
            </a:r>
          </a:p>
          <a:p>
            <a:pPr marL="0" indent="0" algn="just">
              <a:buNone/>
            </a:pPr>
            <a:r>
              <a:rPr lang="es-ES" sz="1700" dirty="0"/>
              <a:t>11. Años cumplidos al momento del nacimiento de la persona declarada</a:t>
            </a:r>
          </a:p>
          <a:p>
            <a:pPr marL="0" indent="0" algn="just">
              <a:buNone/>
            </a:pPr>
            <a:r>
              <a:rPr lang="en-US" sz="1700" dirty="0"/>
              <a:t>13. </a:t>
            </a:r>
            <a:r>
              <a:rPr lang="en-US" sz="1700" dirty="0" err="1"/>
              <a:t>Nacionalidad</a:t>
            </a:r>
            <a:endParaRPr lang="en-US" sz="1700" dirty="0"/>
          </a:p>
          <a:p>
            <a:pPr marL="0" indent="0" algn="just">
              <a:buNone/>
            </a:pPr>
            <a:r>
              <a:rPr lang="en-US" sz="1700" dirty="0"/>
              <a:t>14. </a:t>
            </a:r>
            <a:r>
              <a:rPr lang="en-US" sz="1700" dirty="0" err="1"/>
              <a:t>Profesión</a:t>
            </a:r>
            <a:r>
              <a:rPr lang="en-US" sz="1700" dirty="0"/>
              <a:t> u </a:t>
            </a:r>
            <a:r>
              <a:rPr lang="en-US" sz="1700" dirty="0" err="1"/>
              <a:t>oficio</a:t>
            </a:r>
            <a:endParaRPr lang="en-US" sz="1700" dirty="0"/>
          </a:p>
          <a:p>
            <a:pPr marL="0" indent="0" algn="just">
              <a:buNone/>
            </a:pPr>
            <a:r>
              <a:rPr lang="en-US" sz="1700" dirty="0"/>
              <a:t>17. Estado Civil</a:t>
            </a:r>
          </a:p>
        </p:txBody>
      </p:sp>
      <p:pic>
        <p:nvPicPr>
          <p:cNvPr id="3" name="Imagen 2" descr="Patrón de fondo, Escala de tiempo&#10;&#10;El contenido generado por IA puede ser incorrecto.">
            <a:extLst>
              <a:ext uri="{FF2B5EF4-FFF2-40B4-BE49-F238E27FC236}">
                <a16:creationId xmlns:a16="http://schemas.microsoft.com/office/drawing/2014/main" id="{376CE207-DF30-CD7D-C8BE-8976E4E579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5748" t="249" r="24340" b="5699"/>
          <a:stretch>
            <a:fillRect/>
          </a:stretch>
        </p:blipFill>
        <p:spPr bwMode="auto">
          <a:xfrm rot="16200000">
            <a:off x="4972660" y="-650038"/>
            <a:ext cx="2268263" cy="11122624"/>
          </a:xfrm>
          <a:prstGeom prst="rect">
            <a:avLst/>
          </a:prstGeom>
          <a:noFill/>
          <a:ln>
            <a:noFill/>
          </a:ln>
          <a:extLst>
            <a:ext uri="{53640926-AAD7-44D8-BBD7-CCE9431645EC}">
              <a14:shadowObscured xmlns:a14="http://schemas.microsoft.com/office/drawing/2010/main"/>
            </a:ext>
          </a:extLst>
        </p:spPr>
      </p:pic>
      <p:sp>
        <p:nvSpPr>
          <p:cNvPr id="4" name="Globo: flecha derecha 3">
            <a:extLst>
              <a:ext uri="{FF2B5EF4-FFF2-40B4-BE49-F238E27FC236}">
                <a16:creationId xmlns:a16="http://schemas.microsoft.com/office/drawing/2014/main" id="{7CE50106-41D9-0275-57F5-CB0A222523D7}"/>
              </a:ext>
            </a:extLst>
          </p:cNvPr>
          <p:cNvSpPr/>
          <p:nvPr/>
        </p:nvSpPr>
        <p:spPr>
          <a:xfrm>
            <a:off x="545479" y="3964566"/>
            <a:ext cx="549565"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9</a:t>
            </a:r>
            <a:endParaRPr lang="es-CR" dirty="0"/>
          </a:p>
        </p:txBody>
      </p:sp>
      <p:sp>
        <p:nvSpPr>
          <p:cNvPr id="6" name="Globo: flecha derecha 5">
            <a:extLst>
              <a:ext uri="{FF2B5EF4-FFF2-40B4-BE49-F238E27FC236}">
                <a16:creationId xmlns:a16="http://schemas.microsoft.com/office/drawing/2014/main" id="{6BABF05B-FF73-1134-3C6A-D5D99411FF5A}"/>
              </a:ext>
            </a:extLst>
          </p:cNvPr>
          <p:cNvSpPr/>
          <p:nvPr/>
        </p:nvSpPr>
        <p:spPr>
          <a:xfrm>
            <a:off x="409074" y="4534874"/>
            <a:ext cx="664387"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11</a:t>
            </a:r>
            <a:endParaRPr lang="es-CR" dirty="0"/>
          </a:p>
        </p:txBody>
      </p:sp>
      <p:sp>
        <p:nvSpPr>
          <p:cNvPr id="8" name="Globo: flecha hacia abajo 7">
            <a:extLst>
              <a:ext uri="{FF2B5EF4-FFF2-40B4-BE49-F238E27FC236}">
                <a16:creationId xmlns:a16="http://schemas.microsoft.com/office/drawing/2014/main" id="{1A9E3300-1E98-2B6B-9D20-AA1F64BF09F1}"/>
              </a:ext>
            </a:extLst>
          </p:cNvPr>
          <p:cNvSpPr/>
          <p:nvPr/>
        </p:nvSpPr>
        <p:spPr>
          <a:xfrm>
            <a:off x="5679310" y="3849822"/>
            <a:ext cx="427481" cy="507321"/>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13</a:t>
            </a:r>
            <a:endParaRPr lang="es-CR" dirty="0"/>
          </a:p>
        </p:txBody>
      </p:sp>
      <p:sp>
        <p:nvSpPr>
          <p:cNvPr id="9" name="Globo: flecha hacia abajo 8">
            <a:extLst>
              <a:ext uri="{FF2B5EF4-FFF2-40B4-BE49-F238E27FC236}">
                <a16:creationId xmlns:a16="http://schemas.microsoft.com/office/drawing/2014/main" id="{FD4E2EB4-1EDB-5348-154C-43608861E15F}"/>
              </a:ext>
            </a:extLst>
          </p:cNvPr>
          <p:cNvSpPr/>
          <p:nvPr/>
        </p:nvSpPr>
        <p:spPr>
          <a:xfrm>
            <a:off x="7780826" y="3874916"/>
            <a:ext cx="427481" cy="507321"/>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14</a:t>
            </a:r>
            <a:endParaRPr lang="es-CR" dirty="0"/>
          </a:p>
        </p:txBody>
      </p:sp>
      <p:sp>
        <p:nvSpPr>
          <p:cNvPr id="10" name="Globo: flecha hacia abajo 9">
            <a:extLst>
              <a:ext uri="{FF2B5EF4-FFF2-40B4-BE49-F238E27FC236}">
                <a16:creationId xmlns:a16="http://schemas.microsoft.com/office/drawing/2014/main" id="{A061F5FD-2D17-461A-9175-E8C3B80761C8}"/>
              </a:ext>
            </a:extLst>
          </p:cNvPr>
          <p:cNvSpPr/>
          <p:nvPr/>
        </p:nvSpPr>
        <p:spPr>
          <a:xfrm>
            <a:off x="2941498" y="4403953"/>
            <a:ext cx="427481" cy="507321"/>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17</a:t>
            </a:r>
            <a:endParaRPr lang="es-CR" dirty="0"/>
          </a:p>
        </p:txBody>
      </p:sp>
      <p:sp>
        <p:nvSpPr>
          <p:cNvPr id="11" name="Globo: flecha hacia abajo 10">
            <a:extLst>
              <a:ext uri="{FF2B5EF4-FFF2-40B4-BE49-F238E27FC236}">
                <a16:creationId xmlns:a16="http://schemas.microsoft.com/office/drawing/2014/main" id="{0B9E17B6-4663-5F56-A846-63C3EDE96715}"/>
              </a:ext>
            </a:extLst>
          </p:cNvPr>
          <p:cNvSpPr/>
          <p:nvPr/>
        </p:nvSpPr>
        <p:spPr>
          <a:xfrm>
            <a:off x="9942499" y="3308151"/>
            <a:ext cx="427481" cy="507321"/>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10</a:t>
            </a:r>
            <a:endParaRPr lang="es-CR" dirty="0"/>
          </a:p>
        </p:txBody>
      </p:sp>
    </p:spTree>
    <p:extLst>
      <p:ext uri="{BB962C8B-B14F-4D97-AF65-F5344CB8AC3E}">
        <p14:creationId xmlns:p14="http://schemas.microsoft.com/office/powerpoint/2010/main" val="1940562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3101237" y="224483"/>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rPr>
              <a:t>DATOS DE LA MADRE</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30594" y="1496893"/>
            <a:ext cx="11242390" cy="2320937"/>
          </a:xfrm>
        </p:spPr>
        <p:txBody>
          <a:bodyPr>
            <a:normAutofit/>
          </a:bodyPr>
          <a:lstStyle/>
          <a:p>
            <a:pPr marL="0" indent="0" algn="just">
              <a:buNone/>
            </a:pPr>
            <a:r>
              <a:rPr lang="en-US" sz="1700" dirty="0"/>
              <a:t>19. </a:t>
            </a:r>
            <a:r>
              <a:rPr lang="en-US" sz="1700" dirty="0" err="1"/>
              <a:t>Nombre</a:t>
            </a:r>
            <a:r>
              <a:rPr lang="en-US" sz="1700" dirty="0"/>
              <a:t> </a:t>
            </a:r>
            <a:r>
              <a:rPr lang="en-US" sz="1700" dirty="0" err="1"/>
              <a:t>completo</a:t>
            </a:r>
            <a:endParaRPr lang="en-US" sz="1700" dirty="0"/>
          </a:p>
          <a:p>
            <a:pPr marL="0" indent="0" algn="just">
              <a:buNone/>
            </a:pPr>
            <a:r>
              <a:rPr lang="en-US" sz="1700" dirty="0"/>
              <a:t>20. </a:t>
            </a:r>
            <a:r>
              <a:rPr lang="en-US" sz="1700" dirty="0" err="1"/>
              <a:t>Documento</a:t>
            </a:r>
            <a:r>
              <a:rPr lang="en-US" sz="1700" dirty="0"/>
              <a:t> de </a:t>
            </a:r>
            <a:r>
              <a:rPr lang="en-US" sz="1700" dirty="0" err="1"/>
              <a:t>identidad</a:t>
            </a:r>
            <a:endParaRPr lang="en-US" sz="1700" dirty="0"/>
          </a:p>
          <a:p>
            <a:pPr marL="0" indent="0" algn="just">
              <a:buNone/>
            </a:pPr>
            <a:r>
              <a:rPr lang="es-ES" sz="1700" dirty="0"/>
              <a:t>21. Años cumplidos al momento del nacimiento de la persona declarada</a:t>
            </a:r>
          </a:p>
          <a:p>
            <a:pPr marL="0" indent="0" algn="just">
              <a:buNone/>
            </a:pPr>
            <a:r>
              <a:rPr lang="en-US" sz="1700" dirty="0"/>
              <a:t>23. </a:t>
            </a:r>
            <a:r>
              <a:rPr lang="en-US" sz="1700" dirty="0" err="1"/>
              <a:t>Nacionalidad</a:t>
            </a:r>
            <a:endParaRPr lang="en-US" sz="1700" dirty="0"/>
          </a:p>
          <a:p>
            <a:pPr marL="0" indent="0" algn="just">
              <a:buNone/>
            </a:pPr>
            <a:r>
              <a:rPr lang="en-US" sz="1700" dirty="0"/>
              <a:t>24. </a:t>
            </a:r>
            <a:r>
              <a:rPr lang="en-US" sz="1700" dirty="0" err="1"/>
              <a:t>Profesión</a:t>
            </a:r>
            <a:r>
              <a:rPr lang="en-US" sz="1700" dirty="0"/>
              <a:t> u </a:t>
            </a:r>
            <a:r>
              <a:rPr lang="en-US" sz="1700" dirty="0" err="1"/>
              <a:t>oficio</a:t>
            </a:r>
            <a:endParaRPr lang="en-US" sz="1700" dirty="0"/>
          </a:p>
          <a:p>
            <a:pPr marL="0" indent="0" algn="just">
              <a:buNone/>
            </a:pPr>
            <a:r>
              <a:rPr lang="en-US" sz="1700" dirty="0"/>
              <a:t>26. Estado Civil.</a:t>
            </a:r>
          </a:p>
          <a:p>
            <a:pPr marL="0" indent="0" algn="just">
              <a:buNone/>
            </a:pPr>
            <a:endParaRPr lang="en-US" sz="1700" dirty="0"/>
          </a:p>
        </p:txBody>
      </p:sp>
      <p:pic>
        <p:nvPicPr>
          <p:cNvPr id="3" name="Imagen 2" descr="Patrón de fondo, Escala de tiempo&#10;&#10;El contenido generado por IA puede ser incorrecto.">
            <a:extLst>
              <a:ext uri="{FF2B5EF4-FFF2-40B4-BE49-F238E27FC236}">
                <a16:creationId xmlns:a16="http://schemas.microsoft.com/office/drawing/2014/main" id="{2E5A2E09-DBFC-D42C-CAF0-D3090DD370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978" t="-155" r="33782" b="6876"/>
          <a:stretch>
            <a:fillRect/>
          </a:stretch>
        </p:blipFill>
        <p:spPr bwMode="auto">
          <a:xfrm rot="16200000">
            <a:off x="4772285" y="-602824"/>
            <a:ext cx="2588959" cy="11057340"/>
          </a:xfrm>
          <a:prstGeom prst="rect">
            <a:avLst/>
          </a:prstGeom>
          <a:noFill/>
          <a:ln>
            <a:noFill/>
          </a:ln>
          <a:extLst>
            <a:ext uri="{53640926-AAD7-44D8-BBD7-CCE9431645EC}">
              <a14:shadowObscured xmlns:a14="http://schemas.microsoft.com/office/drawing/2010/main"/>
            </a:ext>
          </a:extLst>
        </p:spPr>
      </p:pic>
      <p:sp>
        <p:nvSpPr>
          <p:cNvPr id="4" name="Globo: flecha derecha 3">
            <a:extLst>
              <a:ext uri="{FF2B5EF4-FFF2-40B4-BE49-F238E27FC236}">
                <a16:creationId xmlns:a16="http://schemas.microsoft.com/office/drawing/2014/main" id="{32AB0A6A-758B-21A7-EAA5-09255A0FD798}"/>
              </a:ext>
            </a:extLst>
          </p:cNvPr>
          <p:cNvSpPr/>
          <p:nvPr/>
        </p:nvSpPr>
        <p:spPr>
          <a:xfrm>
            <a:off x="394956" y="3714291"/>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19</a:t>
            </a:r>
            <a:endParaRPr lang="es-CR" dirty="0"/>
          </a:p>
        </p:txBody>
      </p:sp>
      <p:sp>
        <p:nvSpPr>
          <p:cNvPr id="5" name="Globo: flecha hacia abajo 4">
            <a:extLst>
              <a:ext uri="{FF2B5EF4-FFF2-40B4-BE49-F238E27FC236}">
                <a16:creationId xmlns:a16="http://schemas.microsoft.com/office/drawing/2014/main" id="{A3C03C7F-5C0F-6D80-8D78-9C934B5198A8}"/>
              </a:ext>
            </a:extLst>
          </p:cNvPr>
          <p:cNvSpPr/>
          <p:nvPr/>
        </p:nvSpPr>
        <p:spPr>
          <a:xfrm>
            <a:off x="9659676" y="3124045"/>
            <a:ext cx="427481" cy="507321"/>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20</a:t>
            </a:r>
            <a:endParaRPr lang="es-CR" dirty="0"/>
          </a:p>
        </p:txBody>
      </p:sp>
      <p:sp>
        <p:nvSpPr>
          <p:cNvPr id="6" name="Globo: flecha hacia abajo 5">
            <a:extLst>
              <a:ext uri="{FF2B5EF4-FFF2-40B4-BE49-F238E27FC236}">
                <a16:creationId xmlns:a16="http://schemas.microsoft.com/office/drawing/2014/main" id="{E15F71DF-3CEB-DBC0-2A2B-595B4A11540A}"/>
              </a:ext>
            </a:extLst>
          </p:cNvPr>
          <p:cNvSpPr/>
          <p:nvPr/>
        </p:nvSpPr>
        <p:spPr>
          <a:xfrm>
            <a:off x="5083666" y="3552137"/>
            <a:ext cx="427481" cy="507321"/>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23</a:t>
            </a:r>
            <a:endParaRPr lang="es-CR" dirty="0"/>
          </a:p>
        </p:txBody>
      </p:sp>
      <p:sp>
        <p:nvSpPr>
          <p:cNvPr id="9" name="Globo: flecha hacia abajo 8">
            <a:extLst>
              <a:ext uri="{FF2B5EF4-FFF2-40B4-BE49-F238E27FC236}">
                <a16:creationId xmlns:a16="http://schemas.microsoft.com/office/drawing/2014/main" id="{92C86207-2638-9BE5-D14B-A404287655EF}"/>
              </a:ext>
            </a:extLst>
          </p:cNvPr>
          <p:cNvSpPr/>
          <p:nvPr/>
        </p:nvSpPr>
        <p:spPr>
          <a:xfrm>
            <a:off x="7570192" y="3564169"/>
            <a:ext cx="427481" cy="507321"/>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24</a:t>
            </a:r>
            <a:endParaRPr lang="es-CR" dirty="0"/>
          </a:p>
        </p:txBody>
      </p:sp>
      <p:sp>
        <p:nvSpPr>
          <p:cNvPr id="10" name="Globo: flecha derecha 9">
            <a:extLst>
              <a:ext uri="{FF2B5EF4-FFF2-40B4-BE49-F238E27FC236}">
                <a16:creationId xmlns:a16="http://schemas.microsoft.com/office/drawing/2014/main" id="{C98C37FA-579D-51FC-267A-4F0382A7846C}"/>
              </a:ext>
            </a:extLst>
          </p:cNvPr>
          <p:cNvSpPr/>
          <p:nvPr/>
        </p:nvSpPr>
        <p:spPr>
          <a:xfrm>
            <a:off x="394956" y="4502981"/>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26</a:t>
            </a:r>
            <a:endParaRPr lang="es-CR" dirty="0"/>
          </a:p>
        </p:txBody>
      </p:sp>
      <p:sp>
        <p:nvSpPr>
          <p:cNvPr id="11" name="Globo: flecha derecha 10">
            <a:extLst>
              <a:ext uri="{FF2B5EF4-FFF2-40B4-BE49-F238E27FC236}">
                <a16:creationId xmlns:a16="http://schemas.microsoft.com/office/drawing/2014/main" id="{01B2E91B-74F8-1AD1-3AE0-96A1E6EFDD7C}"/>
              </a:ext>
            </a:extLst>
          </p:cNvPr>
          <p:cNvSpPr/>
          <p:nvPr/>
        </p:nvSpPr>
        <p:spPr>
          <a:xfrm>
            <a:off x="399928" y="4108114"/>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21</a:t>
            </a:r>
            <a:endParaRPr lang="es-CR" dirty="0"/>
          </a:p>
        </p:txBody>
      </p:sp>
    </p:spTree>
    <p:extLst>
      <p:ext uri="{BB962C8B-B14F-4D97-AF65-F5344CB8AC3E}">
        <p14:creationId xmlns:p14="http://schemas.microsoft.com/office/powerpoint/2010/main" val="710040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DATOS DE LOS DECLARANTES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816791" y="1806796"/>
            <a:ext cx="10799806" cy="947979"/>
          </a:xfrm>
        </p:spPr>
        <p:txBody>
          <a:bodyPr>
            <a:normAutofit/>
          </a:bodyPr>
          <a:lstStyle/>
          <a:p>
            <a:pPr marL="0" indent="0" algn="just">
              <a:buNone/>
            </a:pPr>
            <a:r>
              <a:rPr lang="es-CR" sz="1700" dirty="0"/>
              <a:t>33. Es importante que la declaración la realicen principalmente el padre o madre costarricense o bien el interesado</a:t>
            </a:r>
          </a:p>
          <a:p>
            <a:pPr marL="0" indent="0" algn="just">
              <a:buNone/>
            </a:pPr>
            <a:r>
              <a:rPr lang="es-CR" sz="1700" dirty="0"/>
              <a:t>35- </a:t>
            </a:r>
            <a:r>
              <a:rPr lang="es-CR" sz="1700" b="1" strike="noStrike" spc="-1" dirty="0">
                <a:ea typeface="DejaVu Sans"/>
              </a:rPr>
              <a:t>IMPORTANTE</a:t>
            </a:r>
            <a:r>
              <a:rPr lang="es-CR" sz="1700" b="0" strike="noStrike" spc="-1" dirty="0">
                <a:ea typeface="DejaVu Sans"/>
              </a:rPr>
              <a:t> dirección electrónica para recibir notificaciones</a:t>
            </a:r>
            <a:endParaRPr lang="es-CR" sz="1700" b="0" strike="noStrike" spc="-1" dirty="0"/>
          </a:p>
        </p:txBody>
      </p:sp>
      <p:pic>
        <p:nvPicPr>
          <p:cNvPr id="4" name="Imagen 3" descr="Patrón de fondo, Escala de tiempo&#10;&#10;El contenido generado por IA puede ser incorrecto.">
            <a:extLst>
              <a:ext uri="{FF2B5EF4-FFF2-40B4-BE49-F238E27FC236}">
                <a16:creationId xmlns:a16="http://schemas.microsoft.com/office/drawing/2014/main" id="{DD39AD17-7578-32EC-1A1E-F83EB57D36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249" t="384" r="52344" b="6337"/>
          <a:stretch>
            <a:fillRect/>
          </a:stretch>
        </p:blipFill>
        <p:spPr bwMode="auto">
          <a:xfrm rot="16200000">
            <a:off x="4391530" y="-955513"/>
            <a:ext cx="3650330" cy="11365372"/>
          </a:xfrm>
          <a:prstGeom prst="rect">
            <a:avLst/>
          </a:prstGeom>
          <a:noFill/>
          <a:ln>
            <a:noFill/>
          </a:ln>
          <a:extLst>
            <a:ext uri="{53640926-AAD7-44D8-BBD7-CCE9431645EC}">
              <a14:shadowObscured xmlns:a14="http://schemas.microsoft.com/office/drawing/2010/main"/>
            </a:ext>
          </a:extLst>
        </p:spPr>
      </p:pic>
      <p:sp>
        <p:nvSpPr>
          <p:cNvPr id="5" name="Globo: flecha derecha 4">
            <a:extLst>
              <a:ext uri="{FF2B5EF4-FFF2-40B4-BE49-F238E27FC236}">
                <a16:creationId xmlns:a16="http://schemas.microsoft.com/office/drawing/2014/main" id="{2AF6A3BC-FA6C-AFD7-37FC-3FA35635EF21}"/>
              </a:ext>
            </a:extLst>
          </p:cNvPr>
          <p:cNvSpPr/>
          <p:nvPr/>
        </p:nvSpPr>
        <p:spPr>
          <a:xfrm>
            <a:off x="355946" y="4399150"/>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35</a:t>
            </a:r>
            <a:endParaRPr lang="es-CR" dirty="0"/>
          </a:p>
        </p:txBody>
      </p:sp>
      <p:sp>
        <p:nvSpPr>
          <p:cNvPr id="6" name="Globo: flecha derecha 5">
            <a:extLst>
              <a:ext uri="{FF2B5EF4-FFF2-40B4-BE49-F238E27FC236}">
                <a16:creationId xmlns:a16="http://schemas.microsoft.com/office/drawing/2014/main" id="{E5E52211-F5A9-C6B5-66B2-FA116A85B132}"/>
              </a:ext>
            </a:extLst>
          </p:cNvPr>
          <p:cNvSpPr/>
          <p:nvPr/>
        </p:nvSpPr>
        <p:spPr>
          <a:xfrm>
            <a:off x="397086" y="3158546"/>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33</a:t>
            </a:r>
            <a:endParaRPr lang="es-CR" dirty="0"/>
          </a:p>
        </p:txBody>
      </p:sp>
    </p:spTree>
    <p:extLst>
      <p:ext uri="{BB962C8B-B14F-4D97-AF65-F5344CB8AC3E}">
        <p14:creationId xmlns:p14="http://schemas.microsoft.com/office/powerpoint/2010/main" val="1374672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DATOS DEL REGISTRADOR</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gn="just">
              <a:buNone/>
            </a:pPr>
            <a:r>
              <a:rPr lang="en-US" sz="1700" dirty="0"/>
              <a:t>38. </a:t>
            </a:r>
            <a:r>
              <a:rPr lang="en-US" sz="1700" dirty="0" err="1"/>
              <a:t>Nombre</a:t>
            </a:r>
            <a:r>
              <a:rPr lang="en-US" sz="1700" dirty="0"/>
              <a:t>, cédula, </a:t>
            </a:r>
            <a:r>
              <a:rPr lang="en-US" sz="1700" dirty="0" err="1"/>
              <a:t>Consulado</a:t>
            </a:r>
            <a:r>
              <a:rPr lang="en-US" sz="1700" dirty="0"/>
              <a:t> y </a:t>
            </a:r>
            <a:r>
              <a:rPr lang="en-US" sz="1700" dirty="0" err="1"/>
              <a:t>código</a:t>
            </a:r>
            <a:endParaRPr lang="en-US" sz="1700" dirty="0"/>
          </a:p>
          <a:p>
            <a:pPr marL="0" indent="0" algn="just">
              <a:buNone/>
            </a:pPr>
            <a:r>
              <a:rPr lang="es-ES" sz="1700" dirty="0"/>
              <a:t>39. Día, mes y año en que se confecciona la declaración. FECHA REAL DE LA DECLARACIÓN</a:t>
            </a:r>
          </a:p>
          <a:p>
            <a:pPr marL="0" indent="0" algn="just">
              <a:buNone/>
            </a:pPr>
            <a:r>
              <a:rPr lang="es-ES" sz="1700" dirty="0"/>
              <a:t>40. Uso exclusivo del Registro Civil</a:t>
            </a:r>
          </a:p>
          <a:p>
            <a:pPr algn="just"/>
            <a:endParaRPr lang="en-US" sz="2000" dirty="0"/>
          </a:p>
        </p:txBody>
      </p:sp>
      <p:pic>
        <p:nvPicPr>
          <p:cNvPr id="8" name="Imagen 7" descr="Patrón de fondo, Escala de tiempo&#10;&#10;El contenido generado por IA puede ser incorrecto.">
            <a:extLst>
              <a:ext uri="{FF2B5EF4-FFF2-40B4-BE49-F238E27FC236}">
                <a16:creationId xmlns:a16="http://schemas.microsoft.com/office/drawing/2014/main" id="{18272E23-F5FE-7A8C-A445-DF0F0DC8A9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55" t="-155" r="80068" b="6876"/>
          <a:stretch>
            <a:fillRect/>
          </a:stretch>
        </p:blipFill>
        <p:spPr bwMode="auto">
          <a:xfrm rot="16200000">
            <a:off x="4479774" y="-469563"/>
            <a:ext cx="2612471" cy="10196303"/>
          </a:xfrm>
          <a:prstGeom prst="rect">
            <a:avLst/>
          </a:prstGeom>
          <a:noFill/>
          <a:ln>
            <a:noFill/>
          </a:ln>
          <a:extLst>
            <a:ext uri="{53640926-AAD7-44D8-BBD7-CCE9431645EC}">
              <a14:shadowObscured xmlns:a14="http://schemas.microsoft.com/office/drawing/2010/main"/>
            </a:ext>
          </a:extLst>
        </p:spPr>
      </p:pic>
      <p:sp>
        <p:nvSpPr>
          <p:cNvPr id="9" name="Globo: flecha derecha 8">
            <a:extLst>
              <a:ext uri="{FF2B5EF4-FFF2-40B4-BE49-F238E27FC236}">
                <a16:creationId xmlns:a16="http://schemas.microsoft.com/office/drawing/2014/main" id="{B855252C-B180-B342-DB94-14DEA981DE80}"/>
              </a:ext>
            </a:extLst>
          </p:cNvPr>
          <p:cNvSpPr/>
          <p:nvPr/>
        </p:nvSpPr>
        <p:spPr>
          <a:xfrm>
            <a:off x="508346" y="3609809"/>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38</a:t>
            </a:r>
            <a:endParaRPr lang="es-CR" dirty="0"/>
          </a:p>
        </p:txBody>
      </p:sp>
      <p:sp>
        <p:nvSpPr>
          <p:cNvPr id="10" name="Globo: flecha derecha 9">
            <a:extLst>
              <a:ext uri="{FF2B5EF4-FFF2-40B4-BE49-F238E27FC236}">
                <a16:creationId xmlns:a16="http://schemas.microsoft.com/office/drawing/2014/main" id="{9CEE34A9-3D13-EA07-3193-356F5EA7A264}"/>
              </a:ext>
            </a:extLst>
          </p:cNvPr>
          <p:cNvSpPr/>
          <p:nvPr/>
        </p:nvSpPr>
        <p:spPr>
          <a:xfrm>
            <a:off x="508346" y="4309711"/>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39</a:t>
            </a:r>
            <a:endParaRPr lang="es-CR" dirty="0"/>
          </a:p>
        </p:txBody>
      </p:sp>
      <p:sp>
        <p:nvSpPr>
          <p:cNvPr id="11" name="Globo: flecha derecha 10">
            <a:extLst>
              <a:ext uri="{FF2B5EF4-FFF2-40B4-BE49-F238E27FC236}">
                <a16:creationId xmlns:a16="http://schemas.microsoft.com/office/drawing/2014/main" id="{D350B438-D9CB-5AAE-6F11-80F71A806544}"/>
              </a:ext>
            </a:extLst>
          </p:cNvPr>
          <p:cNvSpPr/>
          <p:nvPr/>
        </p:nvSpPr>
        <p:spPr>
          <a:xfrm>
            <a:off x="508346" y="4883953"/>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40</a:t>
            </a:r>
            <a:endParaRPr lang="es-CR" dirty="0"/>
          </a:p>
        </p:txBody>
      </p:sp>
      <p:sp>
        <p:nvSpPr>
          <p:cNvPr id="12" name="Globo: flecha hacia abajo 11">
            <a:extLst>
              <a:ext uri="{FF2B5EF4-FFF2-40B4-BE49-F238E27FC236}">
                <a16:creationId xmlns:a16="http://schemas.microsoft.com/office/drawing/2014/main" id="{001BD7F4-F6D6-67E4-6FB7-7D63940CA29F}"/>
              </a:ext>
            </a:extLst>
          </p:cNvPr>
          <p:cNvSpPr/>
          <p:nvPr/>
        </p:nvSpPr>
        <p:spPr>
          <a:xfrm>
            <a:off x="7191520" y="3322352"/>
            <a:ext cx="1610479" cy="1015170"/>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FIRMA DEL CONSUL</a:t>
            </a:r>
            <a:endParaRPr lang="es-CR" dirty="0"/>
          </a:p>
        </p:txBody>
      </p:sp>
      <p:sp>
        <p:nvSpPr>
          <p:cNvPr id="13" name="Globo: flecha hacia abajo 12">
            <a:extLst>
              <a:ext uri="{FF2B5EF4-FFF2-40B4-BE49-F238E27FC236}">
                <a16:creationId xmlns:a16="http://schemas.microsoft.com/office/drawing/2014/main" id="{EC8E3FCD-7B57-8F53-E9EE-65D3200F4A56}"/>
              </a:ext>
            </a:extLst>
          </p:cNvPr>
          <p:cNvSpPr/>
          <p:nvPr/>
        </p:nvSpPr>
        <p:spPr>
          <a:xfrm>
            <a:off x="9145928" y="2758650"/>
            <a:ext cx="1610479" cy="1015170"/>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SELLO DEL CONSULADO</a:t>
            </a:r>
            <a:endParaRPr lang="es-CR" dirty="0"/>
          </a:p>
        </p:txBody>
      </p:sp>
    </p:spTree>
    <p:extLst>
      <p:ext uri="{BB962C8B-B14F-4D97-AF65-F5344CB8AC3E}">
        <p14:creationId xmlns:p14="http://schemas.microsoft.com/office/powerpoint/2010/main" val="2637334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ASPECTOS IMPORTANTES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6097" y="2156396"/>
            <a:ext cx="10799806" cy="4123040"/>
          </a:xfrm>
        </p:spPr>
        <p:txBody>
          <a:bodyPr>
            <a:normAutofit/>
          </a:bodyPr>
          <a:lstStyle/>
          <a:p>
            <a:pPr algn="just">
              <a:buSzPct val="100000"/>
            </a:pPr>
            <a:r>
              <a:rPr lang="es-ES" sz="1700" dirty="0"/>
              <a:t>Verificar que las personas declarantes firmen.</a:t>
            </a:r>
          </a:p>
          <a:p>
            <a:pPr algn="just">
              <a:buSzPct val="100000"/>
            </a:pPr>
            <a:endParaRPr lang="es-ES" sz="1700" dirty="0"/>
          </a:p>
          <a:p>
            <a:pPr algn="just">
              <a:buSzPct val="100000"/>
            </a:pPr>
            <a:r>
              <a:rPr lang="es-ES" sz="1700" dirty="0"/>
              <a:t>Escribir con letra legible y con claridad.</a:t>
            </a:r>
          </a:p>
          <a:p>
            <a:pPr algn="just">
              <a:buSzPct val="100000"/>
            </a:pPr>
            <a:endParaRPr lang="es-ES" sz="1700" dirty="0"/>
          </a:p>
          <a:p>
            <a:pPr algn="just">
              <a:buSzPct val="100000"/>
            </a:pPr>
            <a:r>
              <a:rPr lang="es-ES" sz="1700" dirty="0"/>
              <a:t>La persona registradora deberá firmar y sellar el certificado.</a:t>
            </a:r>
          </a:p>
          <a:p>
            <a:pPr algn="just">
              <a:buSzPct val="100000"/>
            </a:pPr>
            <a:endParaRPr lang="es-ES" sz="1700" dirty="0"/>
          </a:p>
          <a:p>
            <a:pPr algn="just">
              <a:buSzPct val="100000"/>
            </a:pPr>
            <a:r>
              <a:rPr lang="es-ES" sz="1700" dirty="0"/>
              <a:t>Enviar al Registro Civil el certificado original, así como el duplicado.  El triplicado es para la persona interesada.</a:t>
            </a:r>
          </a:p>
          <a:p>
            <a:pPr algn="just">
              <a:buSzPct val="100000"/>
            </a:pPr>
            <a:endParaRPr lang="es-ES" sz="1700" dirty="0"/>
          </a:p>
          <a:p>
            <a:pPr algn="just">
              <a:buSzPct val="100000"/>
            </a:pPr>
            <a:r>
              <a:rPr lang="es-ES" sz="1700" dirty="0"/>
              <a:t>Completar la casilla correspondiente al lugar de notificaciones, preferiblemente indicar un correo electrónico para comunicar correctamente si se presentan anomalías o devoluciones.</a:t>
            </a:r>
          </a:p>
        </p:txBody>
      </p:sp>
    </p:spTree>
    <p:extLst>
      <p:ext uri="{BB962C8B-B14F-4D97-AF65-F5344CB8AC3E}">
        <p14:creationId xmlns:p14="http://schemas.microsoft.com/office/powerpoint/2010/main" val="1802918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80E9F-2D95-8B19-D019-4A928731B61F}"/>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F8F4A7B7-9544-C024-A85F-73031CE92F0E}"/>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E3AD9FA7-BFF9-9772-AA38-0DE3D5917C45}"/>
              </a:ext>
            </a:extLst>
          </p:cNvPr>
          <p:cNvSpPr>
            <a:spLocks noGrp="1"/>
          </p:cNvSpPr>
          <p:nvPr>
            <p:ph type="title"/>
          </p:nvPr>
        </p:nvSpPr>
        <p:spPr>
          <a:xfrm>
            <a:off x="1875098" y="421678"/>
            <a:ext cx="9556820" cy="1047927"/>
          </a:xfrm>
        </p:spPr>
        <p:txBody>
          <a:bodyPr anchor="b">
            <a:no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INSCRIPCIÓN DE MATRIMONIO CIVIL</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11" name="Imagen 10" descr="Imagen que contiene tabla, persona, mujer, hombre&#10;&#10;El contenido generado por IA puede ser incorrecto.">
            <a:extLst>
              <a:ext uri="{FF2B5EF4-FFF2-40B4-BE49-F238E27FC236}">
                <a16:creationId xmlns:a16="http://schemas.microsoft.com/office/drawing/2014/main" id="{B3814D80-66A5-EA60-9B9B-938E4C4F993B}"/>
              </a:ext>
            </a:extLst>
          </p:cNvPr>
          <p:cNvPicPr>
            <a:picLocks noChangeAspect="1"/>
          </p:cNvPicPr>
          <p:nvPr/>
        </p:nvPicPr>
        <p:blipFill>
          <a:blip r:embed="rId3"/>
          <a:stretch>
            <a:fillRect/>
          </a:stretch>
        </p:blipFill>
        <p:spPr>
          <a:xfrm>
            <a:off x="3438226" y="2341626"/>
            <a:ext cx="5315548" cy="3120390"/>
          </a:xfrm>
          <a:prstGeom prst="rect">
            <a:avLst/>
          </a:prstGeom>
          <a:ln>
            <a:noFill/>
          </a:ln>
          <a:effectLst>
            <a:softEdge rad="112500"/>
          </a:effectLst>
        </p:spPr>
      </p:pic>
    </p:spTree>
    <p:extLst>
      <p:ext uri="{BB962C8B-B14F-4D97-AF65-F5344CB8AC3E}">
        <p14:creationId xmlns:p14="http://schemas.microsoft.com/office/powerpoint/2010/main" val="733674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DCAEC-896B-1DEF-FEF7-2E7B727D8470}"/>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78FFE68F-06A5-CD7A-9437-35755310D690}"/>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E69C1031-897F-EDC7-0558-3837AECC0C73}"/>
              </a:ext>
            </a:extLst>
          </p:cNvPr>
          <p:cNvSpPr>
            <a:spLocks noGrp="1"/>
          </p:cNvSpPr>
          <p:nvPr>
            <p:ph type="title"/>
          </p:nvPr>
        </p:nvSpPr>
        <p:spPr>
          <a:xfrm>
            <a:off x="982135" y="2372810"/>
            <a:ext cx="5472621" cy="1580153"/>
          </a:xfrm>
        </p:spPr>
        <p:txBody>
          <a:bodyPr anchor="b">
            <a:noAutofit/>
          </a:bodyPr>
          <a:lstStyle/>
          <a:p>
            <a:r>
              <a:rPr lang="es-CR" sz="4000" b="1" dirty="0">
                <a:solidFill>
                  <a:schemeClr val="accent1">
                    <a:lumMod val="75000"/>
                  </a:schemeClr>
                </a:solidFill>
                <a:effectLst>
                  <a:outerShdw blurRad="38100" dist="38100" dir="2700000" algn="tl">
                    <a:srgbClr val="000000">
                      <a:alpha val="43137"/>
                    </a:srgbClr>
                  </a:outerShdw>
                </a:effectLst>
                <a:latin typeface="+mn-lt"/>
              </a:rPr>
              <a:t>CERTIFICADO DECLARACION DE MATRIMONIO CIVIL</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9" name="Imagen 8">
            <a:extLst>
              <a:ext uri="{FF2B5EF4-FFF2-40B4-BE49-F238E27FC236}">
                <a16:creationId xmlns:a16="http://schemas.microsoft.com/office/drawing/2014/main" id="{8EC7C071-9D45-288B-6357-EC764B40155E}"/>
              </a:ext>
            </a:extLst>
          </p:cNvPr>
          <p:cNvPicPr>
            <a:picLocks noChangeAspect="1"/>
          </p:cNvPicPr>
          <p:nvPr/>
        </p:nvPicPr>
        <p:blipFill>
          <a:blip r:embed="rId3"/>
          <a:stretch>
            <a:fillRect/>
          </a:stretch>
        </p:blipFill>
        <p:spPr>
          <a:xfrm rot="5400000">
            <a:off x="5904800" y="792826"/>
            <a:ext cx="5651641" cy="4740120"/>
          </a:xfrm>
          <a:prstGeom prst="rect">
            <a:avLst/>
          </a:prstGeom>
        </p:spPr>
      </p:pic>
    </p:spTree>
    <p:extLst>
      <p:ext uri="{BB962C8B-B14F-4D97-AF65-F5344CB8AC3E}">
        <p14:creationId xmlns:p14="http://schemas.microsoft.com/office/powerpoint/2010/main" val="3741657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C8463-B90B-A172-999E-5CA3CB84843B}"/>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55F3BB73-15B1-7D07-423A-FFD1EC7ED6BF}"/>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919E8CB3-BC6F-4B5A-28F3-AB54CCE88CDF}"/>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MATRIMONIO CIVIL</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sp>
        <p:nvSpPr>
          <p:cNvPr id="26" name="Content Placeholder 25">
            <a:extLst>
              <a:ext uri="{FF2B5EF4-FFF2-40B4-BE49-F238E27FC236}">
                <a16:creationId xmlns:a16="http://schemas.microsoft.com/office/drawing/2014/main" id="{C33BA246-7741-ACB5-53C5-820AEC12FDC2}"/>
              </a:ext>
            </a:extLst>
          </p:cNvPr>
          <p:cNvSpPr>
            <a:spLocks noGrp="1"/>
          </p:cNvSpPr>
          <p:nvPr>
            <p:ph idx="1"/>
          </p:nvPr>
        </p:nvSpPr>
        <p:spPr>
          <a:xfrm>
            <a:off x="696096" y="1764460"/>
            <a:ext cx="10799806" cy="4123040"/>
          </a:xfrm>
        </p:spPr>
        <p:txBody>
          <a:bodyPr>
            <a:normAutofit/>
          </a:bodyPr>
          <a:lstStyle/>
          <a:p>
            <a:pPr algn="just"/>
            <a:r>
              <a:rPr lang="es-ES" sz="1700" dirty="0"/>
              <a:t>Certificado de Declaración de Matrimonio </a:t>
            </a:r>
          </a:p>
          <a:p>
            <a:pPr lvl="1" algn="just"/>
            <a:r>
              <a:rPr lang="es-ES" sz="1700" dirty="0"/>
              <a:t>Para declarar un matrimonio extranjero inscribible en C.R.</a:t>
            </a:r>
          </a:p>
          <a:p>
            <a:pPr lvl="1" algn="just"/>
            <a:r>
              <a:rPr lang="es-ES" sz="1700" dirty="0"/>
              <a:t>Para efectuar un matrimonio.</a:t>
            </a:r>
          </a:p>
          <a:p>
            <a:pPr lvl="1" algn="just"/>
            <a:endParaRPr lang="es-ES" sz="1700" dirty="0"/>
          </a:p>
          <a:p>
            <a:pPr algn="just"/>
            <a:r>
              <a:rPr lang="es-ES" sz="1700" dirty="0"/>
              <a:t>Inscribe matrimonio extranjero:</a:t>
            </a:r>
          </a:p>
          <a:p>
            <a:pPr lvl="1" algn="just"/>
            <a:r>
              <a:rPr lang="es-ES" sz="1700" dirty="0"/>
              <a:t>Un costarricense con extranjero</a:t>
            </a:r>
          </a:p>
          <a:p>
            <a:pPr lvl="1" algn="just"/>
            <a:r>
              <a:rPr lang="es-ES" sz="1700" dirty="0"/>
              <a:t>Dos costarricenses</a:t>
            </a:r>
          </a:p>
          <a:p>
            <a:pPr algn="just"/>
            <a:r>
              <a:rPr lang="es-ES" sz="1700" dirty="0"/>
              <a:t>Requisitos:</a:t>
            </a:r>
          </a:p>
          <a:p>
            <a:pPr lvl="1" algn="just"/>
            <a:r>
              <a:rPr lang="es-ES" sz="1700" dirty="0"/>
              <a:t>Documento original de matrimonio expedido por la autoridad registral competente.</a:t>
            </a:r>
          </a:p>
          <a:p>
            <a:pPr lvl="1" algn="just"/>
            <a:r>
              <a:rPr lang="es-ES" sz="1700" dirty="0"/>
              <a:t>Traducción oficial del documento y de la Apostilla. </a:t>
            </a:r>
          </a:p>
          <a:p>
            <a:pPr lvl="1" algn="just"/>
            <a:r>
              <a:rPr lang="es-ES" sz="1700" dirty="0"/>
              <a:t>Traducción oficial extranjera debe ser certificada por el Cónsul.</a:t>
            </a:r>
          </a:p>
          <a:p>
            <a:pPr lvl="1" algn="just"/>
            <a:r>
              <a:rPr lang="es-ES" sz="1700" dirty="0"/>
              <a:t>El interesado debe firmar el formulario, indicando nombre y número de cédula y medio para recibir notificaciones</a:t>
            </a:r>
          </a:p>
        </p:txBody>
      </p:sp>
    </p:spTree>
    <p:extLst>
      <p:ext uri="{BB962C8B-B14F-4D97-AF65-F5344CB8AC3E}">
        <p14:creationId xmlns:p14="http://schemas.microsoft.com/office/powerpoint/2010/main" val="3259646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fontScale="90000"/>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DECLARACIÓN DE MATRIMONIO CIVIL</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457200" lvl="1" indent="0" algn="just">
              <a:buNone/>
            </a:pPr>
            <a:r>
              <a:rPr lang="es-CR" sz="1700" dirty="0"/>
              <a:t>El formulario puede tener dos formas de uso:</a:t>
            </a:r>
          </a:p>
          <a:p>
            <a:pPr lvl="1" algn="just"/>
            <a:endParaRPr lang="es-CR" sz="1700" dirty="0"/>
          </a:p>
          <a:p>
            <a:pPr lvl="1" algn="just"/>
            <a:r>
              <a:rPr lang="es-CR" sz="1700" dirty="0"/>
              <a:t>Cuando el Notario Consular celebra un matrimonio y uno o ambos contrayentes son costarricenses.  Cumpliendo con la normativa de Derecho de Familia y Derecho Notarial nacional (C.R.) y siguiendo lineamientos notariales.</a:t>
            </a:r>
          </a:p>
          <a:p>
            <a:pPr lvl="1" algn="just"/>
            <a:endParaRPr lang="es-CR" sz="1700" dirty="0"/>
          </a:p>
          <a:p>
            <a:pPr lvl="1" algn="just"/>
            <a:r>
              <a:rPr lang="es-CR" sz="1700" dirty="0"/>
              <a:t>Se piden los requisitos del artículo 28 de Cód. Familia y se confecciona escritura pública y se pide </a:t>
            </a:r>
            <a:r>
              <a:rPr lang="es-MX" sz="1700" dirty="0"/>
              <a:t>copia de los documentos de identidad de las personas, en caso de un contrayente extranjero, se adjunta copia certificada del documento de identidad.</a:t>
            </a:r>
          </a:p>
          <a:p>
            <a:pPr lvl="1" algn="just"/>
            <a:endParaRPr lang="es-MX" sz="1700" dirty="0"/>
          </a:p>
          <a:p>
            <a:pPr lvl="1" algn="just"/>
            <a:r>
              <a:rPr lang="es-MX" sz="1700" dirty="0"/>
              <a:t>Luego la persona funcionaria Cónsul debe también fechar, firmar y sellar el formulario. Puede hacerse en la parte inferior del mismo.</a:t>
            </a:r>
          </a:p>
          <a:p>
            <a:pPr marL="457200" lvl="1" indent="0" algn="just">
              <a:buNone/>
            </a:pPr>
            <a:endParaRPr lang="es-CR" sz="1800" dirty="0">
              <a:latin typeface="Century Gothic" panose="020B0502020202020204" pitchFamily="34" charset="0"/>
            </a:endParaRPr>
          </a:p>
        </p:txBody>
      </p:sp>
    </p:spTree>
    <p:extLst>
      <p:ext uri="{BB962C8B-B14F-4D97-AF65-F5344CB8AC3E}">
        <p14:creationId xmlns:p14="http://schemas.microsoft.com/office/powerpoint/2010/main" val="3418048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3009946"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REGISTRADORES AUXILIARES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gn="just">
              <a:lnSpc>
                <a:spcPct val="150000"/>
              </a:lnSpc>
              <a:buNone/>
            </a:pPr>
            <a:r>
              <a:rPr lang="es-CR" sz="1700" dirty="0"/>
              <a:t>Son las personas funcionarias de oficinas o centros debidamente autorizados para realizar declaraciones de hechos vitales (nacimiento, defunción, matrimonio católico y civil).</a:t>
            </a:r>
          </a:p>
          <a:p>
            <a:pPr marL="0" indent="0" algn="just">
              <a:lnSpc>
                <a:spcPct val="150000"/>
              </a:lnSpc>
              <a:buNone/>
            </a:pPr>
            <a:endParaRPr lang="es-CR" sz="1700" dirty="0"/>
          </a:p>
          <a:p>
            <a:pPr marL="389337" algn="just">
              <a:lnSpc>
                <a:spcPct val="150000"/>
              </a:lnSpc>
            </a:pPr>
            <a:r>
              <a:rPr lang="es-ES" sz="1700" dirty="0"/>
              <a:t>Los cónsules son notarios autorizados por la Dirección Nacional de Notariado y, por consiguiente, son Registradores Auxiliares por mandato de ley.</a:t>
            </a:r>
          </a:p>
          <a:p>
            <a:pPr marL="389337" algn="just">
              <a:lnSpc>
                <a:spcPct val="150000"/>
              </a:lnSpc>
            </a:pPr>
            <a:r>
              <a:rPr lang="es-CR" sz="1700" dirty="0"/>
              <a:t>Otros registradores: curas párrocos, jueces, médicos, notarios públicos, hospitales privados y públicos, entre otros.</a:t>
            </a:r>
          </a:p>
        </p:txBody>
      </p:sp>
    </p:spTree>
    <p:extLst>
      <p:ext uri="{BB962C8B-B14F-4D97-AF65-F5344CB8AC3E}">
        <p14:creationId xmlns:p14="http://schemas.microsoft.com/office/powerpoint/2010/main" val="4237635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fontScale="90000"/>
          </a:bodyPr>
          <a:lstStyle/>
          <a:p>
            <a:pPr algn="r"/>
            <a:r>
              <a:rPr lang="es-MX" sz="4000" b="1" dirty="0">
                <a:solidFill>
                  <a:schemeClr val="accent1">
                    <a:lumMod val="75000"/>
                  </a:schemeClr>
                </a:solidFill>
                <a:effectLst>
                  <a:outerShdw blurRad="38100" dist="38100" dir="2700000" algn="tl">
                    <a:srgbClr val="000000">
                      <a:alpha val="43137"/>
                    </a:srgbClr>
                  </a:outerShdw>
                </a:effectLst>
                <a:latin typeface="+mn-lt"/>
              </a:rPr>
              <a:t>CERTIFICADO DE DECLARACIÓN DE MATRIMONIO CIVIL</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3" name="Imagen 2">
            <a:extLst>
              <a:ext uri="{FF2B5EF4-FFF2-40B4-BE49-F238E27FC236}">
                <a16:creationId xmlns:a16="http://schemas.microsoft.com/office/drawing/2014/main" id="{4520D787-5854-CE09-389D-937FCEF137FB}"/>
              </a:ext>
            </a:extLst>
          </p:cNvPr>
          <p:cNvPicPr>
            <a:picLocks noChangeAspect="1"/>
          </p:cNvPicPr>
          <p:nvPr/>
        </p:nvPicPr>
        <p:blipFill>
          <a:blip r:embed="rId3"/>
          <a:stretch>
            <a:fillRect/>
          </a:stretch>
        </p:blipFill>
        <p:spPr>
          <a:xfrm>
            <a:off x="2156786" y="2193322"/>
            <a:ext cx="8687553" cy="3566469"/>
          </a:xfrm>
          <a:prstGeom prst="rect">
            <a:avLst/>
          </a:prstGeom>
        </p:spPr>
      </p:pic>
      <p:sp>
        <p:nvSpPr>
          <p:cNvPr id="8" name="Globo: flecha hacia arriba 7">
            <a:extLst>
              <a:ext uri="{FF2B5EF4-FFF2-40B4-BE49-F238E27FC236}">
                <a16:creationId xmlns:a16="http://schemas.microsoft.com/office/drawing/2014/main" id="{BD1555CD-F8BA-3A46-6209-F3F73807C6F0}"/>
              </a:ext>
            </a:extLst>
          </p:cNvPr>
          <p:cNvSpPr/>
          <p:nvPr/>
        </p:nvSpPr>
        <p:spPr>
          <a:xfrm>
            <a:off x="4689891" y="5108809"/>
            <a:ext cx="2134763" cy="1288734"/>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dirty="0">
                <a:solidFill>
                  <a:schemeClr val="bg1"/>
                </a:solidFill>
              </a:rPr>
              <a:t>Indicar hora y fecha (sí consta en el documento)</a:t>
            </a:r>
            <a:endParaRPr lang="es-CR" dirty="0">
              <a:solidFill>
                <a:schemeClr val="bg1"/>
              </a:solidFill>
            </a:endParaRPr>
          </a:p>
        </p:txBody>
      </p:sp>
      <p:sp>
        <p:nvSpPr>
          <p:cNvPr id="13" name="Globo: flecha hacia abajo 12">
            <a:extLst>
              <a:ext uri="{FF2B5EF4-FFF2-40B4-BE49-F238E27FC236}">
                <a16:creationId xmlns:a16="http://schemas.microsoft.com/office/drawing/2014/main" id="{5CE1B16E-E465-FED8-7981-4578BC1D52B5}"/>
              </a:ext>
            </a:extLst>
          </p:cNvPr>
          <p:cNvSpPr/>
          <p:nvPr/>
        </p:nvSpPr>
        <p:spPr>
          <a:xfrm>
            <a:off x="2156786" y="1968841"/>
            <a:ext cx="2843477" cy="1343833"/>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Se debe indicar “AUTORIDAD CIVIL”  y </a:t>
            </a:r>
            <a:r>
              <a:rPr lang="es-ES" b="1" u="sng" dirty="0"/>
              <a:t>NO</a:t>
            </a:r>
            <a:r>
              <a:rPr lang="es-ES" dirty="0"/>
              <a:t> el nombre del Cónsul</a:t>
            </a:r>
            <a:endParaRPr lang="es-CR" dirty="0"/>
          </a:p>
        </p:txBody>
      </p:sp>
      <p:sp>
        <p:nvSpPr>
          <p:cNvPr id="14" name="Globo: flecha derecha 13">
            <a:extLst>
              <a:ext uri="{FF2B5EF4-FFF2-40B4-BE49-F238E27FC236}">
                <a16:creationId xmlns:a16="http://schemas.microsoft.com/office/drawing/2014/main" id="{3FEF6107-1C22-62ED-3DBA-56B8319D6B6B}"/>
              </a:ext>
            </a:extLst>
          </p:cNvPr>
          <p:cNvSpPr/>
          <p:nvPr/>
        </p:nvSpPr>
        <p:spPr>
          <a:xfrm>
            <a:off x="150469" y="3429000"/>
            <a:ext cx="2187617" cy="1095114"/>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Lugar de matrimonio (indicar solo el país)</a:t>
            </a:r>
            <a:endParaRPr lang="es-CR" dirty="0"/>
          </a:p>
        </p:txBody>
      </p:sp>
      <p:sp>
        <p:nvSpPr>
          <p:cNvPr id="16" name="Rectángulo 15">
            <a:extLst>
              <a:ext uri="{FF2B5EF4-FFF2-40B4-BE49-F238E27FC236}">
                <a16:creationId xmlns:a16="http://schemas.microsoft.com/office/drawing/2014/main" id="{97CF52B6-9FBC-6159-FF68-159E14BCA071}"/>
              </a:ext>
            </a:extLst>
          </p:cNvPr>
          <p:cNvSpPr/>
          <p:nvPr/>
        </p:nvSpPr>
        <p:spPr>
          <a:xfrm>
            <a:off x="2922664" y="3351350"/>
            <a:ext cx="2843477" cy="25174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s-ES" dirty="0">
                <a:solidFill>
                  <a:srgbClr val="FF0000"/>
                </a:solidFill>
              </a:rPr>
              <a:t>AUTORIDAD CIVIL</a:t>
            </a:r>
            <a:endParaRPr lang="es-CR" dirty="0">
              <a:solidFill>
                <a:srgbClr val="FF0000"/>
              </a:solidFill>
            </a:endParaRPr>
          </a:p>
        </p:txBody>
      </p:sp>
      <p:sp>
        <p:nvSpPr>
          <p:cNvPr id="18" name="Rectángulo 17">
            <a:extLst>
              <a:ext uri="{FF2B5EF4-FFF2-40B4-BE49-F238E27FC236}">
                <a16:creationId xmlns:a16="http://schemas.microsoft.com/office/drawing/2014/main" id="{E5FCAB54-EE79-76DF-D75F-4F8EA63AD7AA}"/>
              </a:ext>
            </a:extLst>
          </p:cNvPr>
          <p:cNvSpPr/>
          <p:nvPr/>
        </p:nvSpPr>
        <p:spPr>
          <a:xfrm>
            <a:off x="5479541" y="3641775"/>
            <a:ext cx="1496935" cy="345878"/>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s-ES" dirty="0">
                <a:solidFill>
                  <a:srgbClr val="FF0000"/>
                </a:solidFill>
              </a:rPr>
              <a:t>PAIS</a:t>
            </a:r>
            <a:endParaRPr lang="es-CR" dirty="0">
              <a:solidFill>
                <a:srgbClr val="FF0000"/>
              </a:solidFill>
            </a:endParaRPr>
          </a:p>
        </p:txBody>
      </p:sp>
      <p:sp>
        <p:nvSpPr>
          <p:cNvPr id="19" name="Rectángulo 18">
            <a:extLst>
              <a:ext uri="{FF2B5EF4-FFF2-40B4-BE49-F238E27FC236}">
                <a16:creationId xmlns:a16="http://schemas.microsoft.com/office/drawing/2014/main" id="{37CEEEA3-646B-925D-F6C3-2751A23E1359}"/>
              </a:ext>
            </a:extLst>
          </p:cNvPr>
          <p:cNvSpPr/>
          <p:nvPr/>
        </p:nvSpPr>
        <p:spPr>
          <a:xfrm>
            <a:off x="6674734" y="4747847"/>
            <a:ext cx="1535595" cy="25174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s-ES" dirty="0">
                <a:solidFill>
                  <a:srgbClr val="FF0000"/>
                </a:solidFill>
              </a:rPr>
              <a:t>00</a:t>
            </a:r>
            <a:endParaRPr lang="es-CR" dirty="0">
              <a:solidFill>
                <a:srgbClr val="FF0000"/>
              </a:solidFill>
            </a:endParaRPr>
          </a:p>
        </p:txBody>
      </p:sp>
      <p:sp>
        <p:nvSpPr>
          <p:cNvPr id="20" name="Rectángulo 19">
            <a:extLst>
              <a:ext uri="{FF2B5EF4-FFF2-40B4-BE49-F238E27FC236}">
                <a16:creationId xmlns:a16="http://schemas.microsoft.com/office/drawing/2014/main" id="{1A1D5C9B-10EB-6840-6580-8AF61EE295A0}"/>
              </a:ext>
            </a:extLst>
          </p:cNvPr>
          <p:cNvSpPr/>
          <p:nvPr/>
        </p:nvSpPr>
        <p:spPr>
          <a:xfrm>
            <a:off x="8366567" y="4747847"/>
            <a:ext cx="1535595" cy="25174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s-ES" dirty="0">
                <a:solidFill>
                  <a:srgbClr val="FF0000"/>
                </a:solidFill>
              </a:rPr>
              <a:t>MES</a:t>
            </a:r>
            <a:endParaRPr lang="es-CR" dirty="0">
              <a:solidFill>
                <a:srgbClr val="FF0000"/>
              </a:solidFill>
            </a:endParaRPr>
          </a:p>
        </p:txBody>
      </p:sp>
      <p:sp>
        <p:nvSpPr>
          <p:cNvPr id="21" name="Rectángulo 20">
            <a:extLst>
              <a:ext uri="{FF2B5EF4-FFF2-40B4-BE49-F238E27FC236}">
                <a16:creationId xmlns:a16="http://schemas.microsoft.com/office/drawing/2014/main" id="{F06E5E4F-7FF9-E47E-E7E1-807C05C267C1}"/>
              </a:ext>
            </a:extLst>
          </p:cNvPr>
          <p:cNvSpPr/>
          <p:nvPr/>
        </p:nvSpPr>
        <p:spPr>
          <a:xfrm>
            <a:off x="3009418" y="5155640"/>
            <a:ext cx="1535595" cy="251749"/>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s-ES" dirty="0">
                <a:solidFill>
                  <a:srgbClr val="FF0000"/>
                </a:solidFill>
              </a:rPr>
              <a:t>AÑO</a:t>
            </a:r>
            <a:endParaRPr lang="es-CR" dirty="0">
              <a:solidFill>
                <a:srgbClr val="FF0000"/>
              </a:solidFill>
            </a:endParaRPr>
          </a:p>
        </p:txBody>
      </p:sp>
    </p:spTree>
    <p:extLst>
      <p:ext uri="{BB962C8B-B14F-4D97-AF65-F5344CB8AC3E}">
        <p14:creationId xmlns:p14="http://schemas.microsoft.com/office/powerpoint/2010/main" val="3402090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920411" y="668591"/>
            <a:ext cx="8494196" cy="1047927"/>
          </a:xfrm>
        </p:spPr>
        <p:txBody>
          <a:bodyPr anchor="b">
            <a:noAutofit/>
          </a:bodyPr>
          <a:lstStyle/>
          <a:p>
            <a:pPr algn="r"/>
            <a:r>
              <a:rPr lang="es-ES" sz="3600" b="1" dirty="0">
                <a:solidFill>
                  <a:schemeClr val="accent1">
                    <a:lumMod val="75000"/>
                  </a:schemeClr>
                </a:solidFill>
                <a:effectLst>
                  <a:outerShdw blurRad="38100" dist="38100" dir="2700000" algn="tl">
                    <a:srgbClr val="000000">
                      <a:alpha val="43137"/>
                    </a:srgbClr>
                  </a:outerShdw>
                </a:effectLst>
                <a:latin typeface="+mn-lt"/>
              </a:rPr>
              <a:t>Aquí se consigna la información de los contrayentes al momento del acto del matrimonio</a:t>
            </a:r>
            <a:endParaRPr lang="en-CR" sz="36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3" name="Imagen 2">
            <a:extLst>
              <a:ext uri="{FF2B5EF4-FFF2-40B4-BE49-F238E27FC236}">
                <a16:creationId xmlns:a16="http://schemas.microsoft.com/office/drawing/2014/main" id="{DDA0D9AB-DF52-8D6D-0C40-AD992EB2D4C3}"/>
              </a:ext>
            </a:extLst>
          </p:cNvPr>
          <p:cNvPicPr>
            <a:picLocks noChangeAspect="1"/>
          </p:cNvPicPr>
          <p:nvPr/>
        </p:nvPicPr>
        <p:blipFill>
          <a:blip r:embed="rId3"/>
          <a:stretch>
            <a:fillRect/>
          </a:stretch>
        </p:blipFill>
        <p:spPr>
          <a:xfrm>
            <a:off x="1610640" y="2166694"/>
            <a:ext cx="8970719" cy="4022715"/>
          </a:xfrm>
          <a:prstGeom prst="rect">
            <a:avLst/>
          </a:prstGeom>
        </p:spPr>
      </p:pic>
      <p:sp>
        <p:nvSpPr>
          <p:cNvPr id="4" name="Flecha: hacia abajo 3">
            <a:extLst>
              <a:ext uri="{FF2B5EF4-FFF2-40B4-BE49-F238E27FC236}">
                <a16:creationId xmlns:a16="http://schemas.microsoft.com/office/drawing/2014/main" id="{4D4AD487-E619-F671-78EB-D09B639AED0F}"/>
              </a:ext>
            </a:extLst>
          </p:cNvPr>
          <p:cNvSpPr/>
          <p:nvPr/>
        </p:nvSpPr>
        <p:spPr>
          <a:xfrm>
            <a:off x="3215956" y="1577226"/>
            <a:ext cx="358036" cy="53206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5" name="Flecha: hacia abajo 4">
            <a:extLst>
              <a:ext uri="{FF2B5EF4-FFF2-40B4-BE49-F238E27FC236}">
                <a16:creationId xmlns:a16="http://schemas.microsoft.com/office/drawing/2014/main" id="{88ECE3DB-F39C-F333-DD9A-2464173376AF}"/>
              </a:ext>
            </a:extLst>
          </p:cNvPr>
          <p:cNvSpPr/>
          <p:nvPr/>
        </p:nvSpPr>
        <p:spPr>
          <a:xfrm>
            <a:off x="7983011" y="1577226"/>
            <a:ext cx="358036" cy="53206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dirty="0"/>
          </a:p>
        </p:txBody>
      </p:sp>
    </p:spTree>
    <p:extLst>
      <p:ext uri="{BB962C8B-B14F-4D97-AF65-F5344CB8AC3E}">
        <p14:creationId xmlns:p14="http://schemas.microsoft.com/office/powerpoint/2010/main" val="3863172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pic>
        <p:nvPicPr>
          <p:cNvPr id="3" name="Marcador de contenido 2">
            <a:extLst>
              <a:ext uri="{FF2B5EF4-FFF2-40B4-BE49-F238E27FC236}">
                <a16:creationId xmlns:a16="http://schemas.microsoft.com/office/drawing/2014/main" id="{210D2E38-5AAB-48F1-14A2-8174646FB9E8}"/>
              </a:ext>
            </a:extLst>
          </p:cNvPr>
          <p:cNvPicPr>
            <a:picLocks noGrp="1" noChangeAspect="1"/>
          </p:cNvPicPr>
          <p:nvPr>
            <p:ph idx="1"/>
          </p:nvPr>
        </p:nvPicPr>
        <p:blipFill>
          <a:blip r:embed="rId3"/>
          <a:stretch>
            <a:fillRect/>
          </a:stretch>
        </p:blipFill>
        <p:spPr>
          <a:xfrm>
            <a:off x="1243603" y="2009105"/>
            <a:ext cx="9479013" cy="3231640"/>
          </a:xfrm>
          <a:prstGeom prst="rect">
            <a:avLst/>
          </a:prstGeom>
        </p:spPr>
      </p:pic>
      <p:sp>
        <p:nvSpPr>
          <p:cNvPr id="2" name="Globo: flecha hacia abajo 1">
            <a:extLst>
              <a:ext uri="{FF2B5EF4-FFF2-40B4-BE49-F238E27FC236}">
                <a16:creationId xmlns:a16="http://schemas.microsoft.com/office/drawing/2014/main" id="{D3E333FC-4823-26B8-877F-2A7C57C1F0C0}"/>
              </a:ext>
            </a:extLst>
          </p:cNvPr>
          <p:cNvSpPr/>
          <p:nvPr/>
        </p:nvSpPr>
        <p:spPr>
          <a:xfrm>
            <a:off x="2678339" y="1119277"/>
            <a:ext cx="4688409" cy="1385584"/>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En este espacio deberá consignarse un medio para notificaciones a la persona usuaria (correo electrónico por excelencia)</a:t>
            </a:r>
          </a:p>
        </p:txBody>
      </p:sp>
      <p:sp>
        <p:nvSpPr>
          <p:cNvPr id="4" name="Globo: flecha hacia arriba 3">
            <a:extLst>
              <a:ext uri="{FF2B5EF4-FFF2-40B4-BE49-F238E27FC236}">
                <a16:creationId xmlns:a16="http://schemas.microsoft.com/office/drawing/2014/main" id="{D1B86FB8-20B1-A676-1933-87D2DA0FF963}"/>
              </a:ext>
            </a:extLst>
          </p:cNvPr>
          <p:cNvSpPr/>
          <p:nvPr/>
        </p:nvSpPr>
        <p:spPr>
          <a:xfrm>
            <a:off x="7178448" y="4596378"/>
            <a:ext cx="3134595" cy="1385584"/>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R" dirty="0"/>
              <a:t>Firma de la persona solicitante como aparece en su documento de identidad</a:t>
            </a:r>
          </a:p>
        </p:txBody>
      </p:sp>
    </p:spTree>
    <p:extLst>
      <p:ext uri="{BB962C8B-B14F-4D97-AF65-F5344CB8AC3E}">
        <p14:creationId xmlns:p14="http://schemas.microsoft.com/office/powerpoint/2010/main" val="84149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pic>
        <p:nvPicPr>
          <p:cNvPr id="3" name="Marcador de contenido 2">
            <a:extLst>
              <a:ext uri="{FF2B5EF4-FFF2-40B4-BE49-F238E27FC236}">
                <a16:creationId xmlns:a16="http://schemas.microsoft.com/office/drawing/2014/main" id="{CE407D2E-400E-EED6-267B-CEBED2EF8AA2}"/>
              </a:ext>
            </a:extLst>
          </p:cNvPr>
          <p:cNvPicPr>
            <a:picLocks noGrp="1" noChangeAspect="1"/>
          </p:cNvPicPr>
          <p:nvPr>
            <p:ph idx="1"/>
          </p:nvPr>
        </p:nvPicPr>
        <p:blipFill>
          <a:blip r:embed="rId3"/>
          <a:stretch>
            <a:fillRect/>
          </a:stretch>
        </p:blipFill>
        <p:spPr>
          <a:xfrm>
            <a:off x="841023" y="2482308"/>
            <a:ext cx="10591545" cy="2470836"/>
          </a:xfrm>
          <a:prstGeom prst="rect">
            <a:avLst/>
          </a:prstGeom>
        </p:spPr>
      </p:pic>
      <p:sp>
        <p:nvSpPr>
          <p:cNvPr id="2" name="Globo: flecha hacia arriba 1">
            <a:extLst>
              <a:ext uri="{FF2B5EF4-FFF2-40B4-BE49-F238E27FC236}">
                <a16:creationId xmlns:a16="http://schemas.microsoft.com/office/drawing/2014/main" id="{AF050625-BEFE-B418-B89A-74AAE1BD0C2E}"/>
              </a:ext>
            </a:extLst>
          </p:cNvPr>
          <p:cNvSpPr/>
          <p:nvPr/>
        </p:nvSpPr>
        <p:spPr>
          <a:xfrm>
            <a:off x="7483906" y="4124138"/>
            <a:ext cx="1286541" cy="123837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FIRMA DEL CONSUL</a:t>
            </a:r>
          </a:p>
        </p:txBody>
      </p:sp>
      <p:sp>
        <p:nvSpPr>
          <p:cNvPr id="4" name="Globo: flecha hacia arriba 3">
            <a:extLst>
              <a:ext uri="{FF2B5EF4-FFF2-40B4-BE49-F238E27FC236}">
                <a16:creationId xmlns:a16="http://schemas.microsoft.com/office/drawing/2014/main" id="{E4F38E47-DFDC-7CBC-43CE-687866925332}"/>
              </a:ext>
            </a:extLst>
          </p:cNvPr>
          <p:cNvSpPr/>
          <p:nvPr/>
        </p:nvSpPr>
        <p:spPr>
          <a:xfrm>
            <a:off x="10064436" y="4304530"/>
            <a:ext cx="1475523" cy="123837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SELLO CONSULAR</a:t>
            </a:r>
          </a:p>
        </p:txBody>
      </p:sp>
      <p:sp>
        <p:nvSpPr>
          <p:cNvPr id="6" name="Globo: flecha hacia abajo 5">
            <a:extLst>
              <a:ext uri="{FF2B5EF4-FFF2-40B4-BE49-F238E27FC236}">
                <a16:creationId xmlns:a16="http://schemas.microsoft.com/office/drawing/2014/main" id="{0E5753E2-1576-1145-E13A-4F8D320DD6D8}"/>
              </a:ext>
            </a:extLst>
          </p:cNvPr>
          <p:cNvSpPr/>
          <p:nvPr/>
        </p:nvSpPr>
        <p:spPr>
          <a:xfrm>
            <a:off x="4414542" y="963428"/>
            <a:ext cx="4688409" cy="1385584"/>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Consignar nombre y número de documento de identidad de la persona cónsul que tomó la información.</a:t>
            </a:r>
          </a:p>
        </p:txBody>
      </p:sp>
      <p:sp>
        <p:nvSpPr>
          <p:cNvPr id="9" name="Globo: flecha hacia arriba 8">
            <a:extLst>
              <a:ext uri="{FF2B5EF4-FFF2-40B4-BE49-F238E27FC236}">
                <a16:creationId xmlns:a16="http://schemas.microsoft.com/office/drawing/2014/main" id="{16638973-D7C6-9069-4F03-A07FD10AD5C7}"/>
              </a:ext>
            </a:extLst>
          </p:cNvPr>
          <p:cNvSpPr/>
          <p:nvPr/>
        </p:nvSpPr>
        <p:spPr>
          <a:xfrm>
            <a:off x="1957368" y="4124139"/>
            <a:ext cx="3528405" cy="1095598"/>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Consignar hora y fecha del día en que se completó el formulario.</a:t>
            </a:r>
          </a:p>
        </p:txBody>
      </p:sp>
    </p:spTree>
    <p:extLst>
      <p:ext uri="{BB962C8B-B14F-4D97-AF65-F5344CB8AC3E}">
        <p14:creationId xmlns:p14="http://schemas.microsoft.com/office/powerpoint/2010/main" val="3552669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E7EDB-254D-C02E-EB92-F8542179B9A7}"/>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06A8BA3B-0F55-9BE4-B4B1-109AEA613F1F}"/>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E1D982D6-4C74-5394-79D9-5A920700ECDD}"/>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rPr>
              <a:t>ASPECTOS IMPORTANTES</a:t>
            </a:r>
            <a:endParaRPr lang="en-CR" sz="4000" b="1" dirty="0">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0119EDBF-74B4-E459-819F-51C163582662}"/>
              </a:ext>
            </a:extLst>
          </p:cNvPr>
          <p:cNvSpPr>
            <a:spLocks noGrp="1"/>
          </p:cNvSpPr>
          <p:nvPr>
            <p:ph idx="1"/>
          </p:nvPr>
        </p:nvSpPr>
        <p:spPr>
          <a:xfrm>
            <a:off x="704336" y="1968841"/>
            <a:ext cx="10799806" cy="4123040"/>
          </a:xfrm>
        </p:spPr>
        <p:txBody>
          <a:bodyPr>
            <a:normAutofit/>
          </a:bodyPr>
          <a:lstStyle/>
          <a:p>
            <a:pPr algn="just"/>
            <a:r>
              <a:rPr lang="es-ES" sz="1700" dirty="0"/>
              <a:t>Las casillas 17 y 18 son las que corresponden a la persona Registradora Auxiliar, se requieren indispensablemente la firma y el sello del Consulado. </a:t>
            </a:r>
          </a:p>
          <a:p>
            <a:pPr algn="just"/>
            <a:endParaRPr lang="es-ES" sz="1700" dirty="0"/>
          </a:p>
          <a:p>
            <a:pPr algn="just"/>
            <a:r>
              <a:rPr lang="es-ES" sz="1700" dirty="0"/>
              <a:t>Se deben consignar las edades de los contrayentes al momento en que se realizo el matrimonio civil.</a:t>
            </a:r>
          </a:p>
          <a:p>
            <a:pPr algn="just"/>
            <a:endParaRPr lang="es-ES" sz="1700" dirty="0"/>
          </a:p>
          <a:p>
            <a:pPr algn="just"/>
            <a:r>
              <a:rPr lang="es-ES" sz="1700" dirty="0"/>
              <a:t>Fecha de declaración, es decir la fecha en que se confeccionó dicho certificado.</a:t>
            </a:r>
          </a:p>
          <a:p>
            <a:pPr algn="just"/>
            <a:endParaRPr lang="es-ES" sz="1700" dirty="0"/>
          </a:p>
          <a:p>
            <a:pPr algn="just"/>
            <a:r>
              <a:rPr lang="es-ES" sz="1700" dirty="0"/>
              <a:t>En caso de omitirse esta información del certificado, se detiene la inscripción del hecho vital y se previene al registrador consular.</a:t>
            </a:r>
          </a:p>
        </p:txBody>
      </p:sp>
    </p:spTree>
    <p:extLst>
      <p:ext uri="{BB962C8B-B14F-4D97-AF65-F5344CB8AC3E}">
        <p14:creationId xmlns:p14="http://schemas.microsoft.com/office/powerpoint/2010/main" val="2454287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INSCRIPCIÓN DE DEFUNCION</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2">
            <a:extLst>
              <a:ext uri="{FF2B5EF4-FFF2-40B4-BE49-F238E27FC236}">
                <a16:creationId xmlns:a16="http://schemas.microsoft.com/office/drawing/2014/main" id="{5C254999-249A-7E97-944F-F184436E10D7}"/>
              </a:ext>
            </a:extLst>
          </p:cNvPr>
          <p:cNvPicPr>
            <a:picLocks noGrp="1" noChangeAspect="1"/>
          </p:cNvPicPr>
          <p:nvPr>
            <p:ph idx="1"/>
          </p:nvPr>
        </p:nvPicPr>
        <p:blipFill>
          <a:blip r:embed="rId3"/>
          <a:stretch>
            <a:fillRect/>
          </a:stretch>
        </p:blipFill>
        <p:spPr>
          <a:xfrm>
            <a:off x="3166205" y="2173476"/>
            <a:ext cx="5877053" cy="3712786"/>
          </a:xfrm>
          <a:prstGeom prst="rect">
            <a:avLst/>
          </a:prstGeom>
          <a:ln>
            <a:noFill/>
          </a:ln>
          <a:effectLst>
            <a:softEdge rad="112500"/>
          </a:effectLst>
        </p:spPr>
      </p:pic>
    </p:spTree>
    <p:extLst>
      <p:ext uri="{BB962C8B-B14F-4D97-AF65-F5344CB8AC3E}">
        <p14:creationId xmlns:p14="http://schemas.microsoft.com/office/powerpoint/2010/main" val="3443039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982135" y="2372810"/>
            <a:ext cx="5472621" cy="1580153"/>
          </a:xfrm>
        </p:spPr>
        <p:txBody>
          <a:bodyPr anchor="b">
            <a:noAutofit/>
          </a:bodyPr>
          <a:lstStyle/>
          <a:p>
            <a:r>
              <a:rPr lang="es-CR" sz="4000" b="1" dirty="0">
                <a:solidFill>
                  <a:schemeClr val="accent1">
                    <a:lumMod val="75000"/>
                  </a:schemeClr>
                </a:solidFill>
                <a:effectLst>
                  <a:outerShdw blurRad="38100" dist="38100" dir="2700000" algn="tl">
                    <a:srgbClr val="000000">
                      <a:alpha val="43137"/>
                    </a:srgbClr>
                  </a:outerShdw>
                </a:effectLst>
                <a:latin typeface="+mn-lt"/>
              </a:rPr>
              <a:t>CERTIFICADO DECLARACION DE DEFUNCIÓN</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2">
            <a:extLst>
              <a:ext uri="{FF2B5EF4-FFF2-40B4-BE49-F238E27FC236}">
                <a16:creationId xmlns:a16="http://schemas.microsoft.com/office/drawing/2014/main" id="{46E554AF-B70E-A21E-68E1-23752FE5CBF8}"/>
              </a:ext>
            </a:extLst>
          </p:cNvPr>
          <p:cNvPicPr>
            <a:picLocks noGrp="1" noChangeAspect="1"/>
          </p:cNvPicPr>
          <p:nvPr>
            <p:ph idx="1"/>
          </p:nvPr>
        </p:nvPicPr>
        <p:blipFill>
          <a:blip r:embed="rId3"/>
          <a:stretch>
            <a:fillRect/>
          </a:stretch>
        </p:blipFill>
        <p:spPr>
          <a:xfrm>
            <a:off x="6366932" y="247683"/>
            <a:ext cx="4842933" cy="5993619"/>
          </a:xfrm>
          <a:prstGeom prst="rect">
            <a:avLst/>
          </a:prstGeom>
        </p:spPr>
      </p:pic>
    </p:spTree>
    <p:extLst>
      <p:ext uri="{BB962C8B-B14F-4D97-AF65-F5344CB8AC3E}">
        <p14:creationId xmlns:p14="http://schemas.microsoft.com/office/powerpoint/2010/main" val="1450500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3"/>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3065044" y="460457"/>
            <a:ext cx="8494196" cy="1047927"/>
          </a:xfrm>
        </p:spPr>
        <p:txBody>
          <a:bodyPr anchor="b">
            <a:norm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DATOS DE LA PERSONA FALLECIDA</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688699"/>
            <a:ext cx="10854904" cy="2061520"/>
          </a:xfrm>
        </p:spPr>
        <p:txBody>
          <a:bodyPr>
            <a:normAutofit/>
          </a:bodyPr>
          <a:lstStyle/>
          <a:p>
            <a:pPr marL="0" indent="0" algn="just">
              <a:buNone/>
            </a:pPr>
            <a:r>
              <a:rPr lang="es-CR" sz="1700" strike="noStrike" spc="-1" dirty="0">
                <a:ea typeface="DejaVu Sans"/>
                <a:cs typeface="Arial" panose="020B0604020202020204" pitchFamily="34" charset="0"/>
              </a:rPr>
              <a:t>1. Nombre del fallecido / El Conocido como: se consigna cuando en la cédula de identidad de la persona fallecida se indica</a:t>
            </a:r>
            <a:endParaRPr lang="es-CR" sz="1700" strike="noStrike" spc="-1" dirty="0">
              <a:cs typeface="Arial" panose="020B0604020202020204" pitchFamily="34" charset="0"/>
            </a:endParaRPr>
          </a:p>
          <a:p>
            <a:pPr marL="0" indent="0" algn="just">
              <a:buNone/>
            </a:pPr>
            <a:r>
              <a:rPr lang="es-ES" sz="1700" dirty="0"/>
              <a:t>3. Sexo de la persona fallecida</a:t>
            </a:r>
          </a:p>
          <a:p>
            <a:pPr marL="0" indent="0" algn="just">
              <a:buNone/>
            </a:pPr>
            <a:r>
              <a:rPr lang="es-ES" sz="1700" dirty="0"/>
              <a:t>4. Último estado civil, que tenía la persona al momento de fallecer</a:t>
            </a:r>
          </a:p>
          <a:p>
            <a:pPr marL="0" indent="0" algn="just">
              <a:buNone/>
            </a:pPr>
            <a:r>
              <a:rPr lang="es-ES" sz="1700" dirty="0"/>
              <a:t>5. Fecha de nacimiento de la persona fallecida, anotar la edad.</a:t>
            </a:r>
          </a:p>
          <a:p>
            <a:pPr marL="0" indent="0" algn="just">
              <a:buNone/>
            </a:pPr>
            <a:r>
              <a:rPr lang="es-ES" sz="1700" dirty="0"/>
              <a:t>6. Indicar solo el país de domicilio que tenía la persona fallecida.</a:t>
            </a:r>
          </a:p>
          <a:p>
            <a:pPr algn="just"/>
            <a:endParaRPr lang="en-US" sz="1800" dirty="0"/>
          </a:p>
        </p:txBody>
      </p:sp>
      <p:pic>
        <p:nvPicPr>
          <p:cNvPr id="13" name="Imagen 12">
            <a:extLst>
              <a:ext uri="{FF2B5EF4-FFF2-40B4-BE49-F238E27FC236}">
                <a16:creationId xmlns:a16="http://schemas.microsoft.com/office/drawing/2014/main" id="{E59C8522-E915-6AC2-BED9-8E2E13D22504}"/>
              </a:ext>
            </a:extLst>
          </p:cNvPr>
          <p:cNvPicPr>
            <a:picLocks noChangeAspect="1"/>
          </p:cNvPicPr>
          <p:nvPr/>
        </p:nvPicPr>
        <p:blipFill>
          <a:blip r:embed="rId4"/>
          <a:stretch>
            <a:fillRect/>
          </a:stretch>
        </p:blipFill>
        <p:spPr>
          <a:xfrm>
            <a:off x="704336" y="3767179"/>
            <a:ext cx="11298996" cy="2665089"/>
          </a:xfrm>
          <a:prstGeom prst="rect">
            <a:avLst/>
          </a:prstGeom>
        </p:spPr>
      </p:pic>
      <p:sp>
        <p:nvSpPr>
          <p:cNvPr id="14" name="Globo: flecha derecha 13">
            <a:extLst>
              <a:ext uri="{FF2B5EF4-FFF2-40B4-BE49-F238E27FC236}">
                <a16:creationId xmlns:a16="http://schemas.microsoft.com/office/drawing/2014/main" id="{C676F768-0DB6-B2EC-8CDA-3C5AA9582CEE}"/>
              </a:ext>
            </a:extLst>
          </p:cNvPr>
          <p:cNvSpPr/>
          <p:nvPr/>
        </p:nvSpPr>
        <p:spPr>
          <a:xfrm>
            <a:off x="158009" y="4129187"/>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a:t>
            </a:r>
            <a:endParaRPr lang="es-CR" dirty="0"/>
          </a:p>
        </p:txBody>
      </p:sp>
      <p:sp>
        <p:nvSpPr>
          <p:cNvPr id="15" name="Globo: flecha derecha 14">
            <a:extLst>
              <a:ext uri="{FF2B5EF4-FFF2-40B4-BE49-F238E27FC236}">
                <a16:creationId xmlns:a16="http://schemas.microsoft.com/office/drawing/2014/main" id="{05650305-DB82-96AF-803B-BDCEE3476A5E}"/>
              </a:ext>
            </a:extLst>
          </p:cNvPr>
          <p:cNvSpPr/>
          <p:nvPr/>
        </p:nvSpPr>
        <p:spPr>
          <a:xfrm>
            <a:off x="135285" y="5384192"/>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3</a:t>
            </a:r>
            <a:endParaRPr lang="es-CR" dirty="0"/>
          </a:p>
        </p:txBody>
      </p:sp>
      <p:sp>
        <p:nvSpPr>
          <p:cNvPr id="16" name="Globo: flecha derecha 15">
            <a:extLst>
              <a:ext uri="{FF2B5EF4-FFF2-40B4-BE49-F238E27FC236}">
                <a16:creationId xmlns:a16="http://schemas.microsoft.com/office/drawing/2014/main" id="{02C51F8B-E5E3-730F-C09D-5A96D2869D39}"/>
              </a:ext>
            </a:extLst>
          </p:cNvPr>
          <p:cNvSpPr/>
          <p:nvPr/>
        </p:nvSpPr>
        <p:spPr>
          <a:xfrm>
            <a:off x="160607" y="5908230"/>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4</a:t>
            </a:r>
            <a:endParaRPr lang="es-CR" dirty="0"/>
          </a:p>
        </p:txBody>
      </p:sp>
      <p:sp>
        <p:nvSpPr>
          <p:cNvPr id="20" name="Globo: flecha derecha 19">
            <a:extLst>
              <a:ext uri="{FF2B5EF4-FFF2-40B4-BE49-F238E27FC236}">
                <a16:creationId xmlns:a16="http://schemas.microsoft.com/office/drawing/2014/main" id="{C154643A-6AC4-63E6-C072-D45BB2964D2E}"/>
              </a:ext>
            </a:extLst>
          </p:cNvPr>
          <p:cNvSpPr/>
          <p:nvPr/>
        </p:nvSpPr>
        <p:spPr>
          <a:xfrm>
            <a:off x="5430143" y="5845003"/>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6</a:t>
            </a:r>
            <a:endParaRPr lang="es-CR" dirty="0"/>
          </a:p>
        </p:txBody>
      </p:sp>
      <p:sp>
        <p:nvSpPr>
          <p:cNvPr id="21" name="Globo: flecha derecha 20">
            <a:extLst>
              <a:ext uri="{FF2B5EF4-FFF2-40B4-BE49-F238E27FC236}">
                <a16:creationId xmlns:a16="http://schemas.microsoft.com/office/drawing/2014/main" id="{52E3F6C7-F09C-7FD9-8CBB-A9D0B9B2FD25}"/>
              </a:ext>
            </a:extLst>
          </p:cNvPr>
          <p:cNvSpPr/>
          <p:nvPr/>
        </p:nvSpPr>
        <p:spPr>
          <a:xfrm>
            <a:off x="5430142" y="4841279"/>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5</a:t>
            </a:r>
            <a:endParaRPr lang="es-CR" dirty="0"/>
          </a:p>
        </p:txBody>
      </p:sp>
    </p:spTree>
    <p:extLst>
      <p:ext uri="{BB962C8B-B14F-4D97-AF65-F5344CB8AC3E}">
        <p14:creationId xmlns:p14="http://schemas.microsoft.com/office/powerpoint/2010/main" val="1771355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CAUSAS DE DEFUNCIÓN</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6096" y="1535536"/>
            <a:ext cx="10799806" cy="4123040"/>
          </a:xfrm>
        </p:spPr>
        <p:txBody>
          <a:bodyPr>
            <a:normAutofit/>
          </a:bodyPr>
          <a:lstStyle/>
          <a:p>
            <a:pPr marL="0" indent="0" algn="just">
              <a:buNone/>
            </a:pPr>
            <a:r>
              <a:rPr lang="es-ES" sz="1800" dirty="0"/>
              <a:t>9. Lugar donde ocurrió la defunción: indicar solo el nombre del país.</a:t>
            </a:r>
          </a:p>
          <a:p>
            <a:pPr marL="0" indent="0" algn="just">
              <a:buNone/>
            </a:pPr>
            <a:r>
              <a:rPr lang="es-ES" sz="1800" dirty="0"/>
              <a:t>10. Anotar la hora exacta (formato militar) día, mes y año, en que ocurrió el deceso. </a:t>
            </a:r>
          </a:p>
          <a:p>
            <a:pPr algn="just"/>
            <a:endParaRPr lang="en-US" sz="1800" dirty="0"/>
          </a:p>
        </p:txBody>
      </p:sp>
      <p:pic>
        <p:nvPicPr>
          <p:cNvPr id="13" name="Imagen 12" descr="Escala de tiempo&#10;&#10;El contenido generado por IA puede ser incorrecto.">
            <a:extLst>
              <a:ext uri="{FF2B5EF4-FFF2-40B4-BE49-F238E27FC236}">
                <a16:creationId xmlns:a16="http://schemas.microsoft.com/office/drawing/2014/main" id="{B95FCCD2-E45A-B681-8D16-F3D9136908A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8370" y="2247919"/>
            <a:ext cx="10985210" cy="4403444"/>
          </a:xfrm>
          <a:prstGeom prst="rect">
            <a:avLst/>
          </a:prstGeom>
          <a:noFill/>
          <a:ln>
            <a:noFill/>
          </a:ln>
        </p:spPr>
      </p:pic>
      <p:sp>
        <p:nvSpPr>
          <p:cNvPr id="14" name="Globo: flecha derecha 13">
            <a:extLst>
              <a:ext uri="{FF2B5EF4-FFF2-40B4-BE49-F238E27FC236}">
                <a16:creationId xmlns:a16="http://schemas.microsoft.com/office/drawing/2014/main" id="{13A6808C-212B-4190-41EA-80113F6F7814}"/>
              </a:ext>
            </a:extLst>
          </p:cNvPr>
          <p:cNvSpPr/>
          <p:nvPr/>
        </p:nvSpPr>
        <p:spPr>
          <a:xfrm>
            <a:off x="146508" y="6323341"/>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10</a:t>
            </a:r>
            <a:endParaRPr lang="es-CR" dirty="0"/>
          </a:p>
        </p:txBody>
      </p:sp>
      <p:sp>
        <p:nvSpPr>
          <p:cNvPr id="15" name="Globo: flecha derecha 14">
            <a:extLst>
              <a:ext uri="{FF2B5EF4-FFF2-40B4-BE49-F238E27FC236}">
                <a16:creationId xmlns:a16="http://schemas.microsoft.com/office/drawing/2014/main" id="{3CF2473D-4C32-4DE9-B863-538ECD1A8C32}"/>
              </a:ext>
            </a:extLst>
          </p:cNvPr>
          <p:cNvSpPr/>
          <p:nvPr/>
        </p:nvSpPr>
        <p:spPr>
          <a:xfrm>
            <a:off x="5592520" y="5597884"/>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9</a:t>
            </a:r>
            <a:endParaRPr lang="es-CR" dirty="0"/>
          </a:p>
        </p:txBody>
      </p:sp>
    </p:spTree>
    <p:extLst>
      <p:ext uri="{BB962C8B-B14F-4D97-AF65-F5344CB8AC3E}">
        <p14:creationId xmlns:p14="http://schemas.microsoft.com/office/powerpoint/2010/main" val="4223716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DATOS DE LA PERSONA FALLECIDA</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6096" y="1737347"/>
            <a:ext cx="10799806" cy="1047927"/>
          </a:xfrm>
        </p:spPr>
        <p:txBody>
          <a:bodyPr>
            <a:normAutofit/>
          </a:bodyPr>
          <a:lstStyle/>
          <a:p>
            <a:pPr marL="0" indent="0" algn="just">
              <a:buNone/>
            </a:pPr>
            <a:r>
              <a:rPr lang="es-ES" sz="1700" dirty="0"/>
              <a:t>12. Solo indicar el país donde será sepultado. O bien, indicar sí fue cremado.</a:t>
            </a:r>
          </a:p>
          <a:p>
            <a:pPr marL="0" indent="0" algn="just">
              <a:buNone/>
            </a:pPr>
            <a:r>
              <a:rPr lang="es-ES" sz="1700" dirty="0"/>
              <a:t>13-14. Nombre, apellidos y nacionalidad de los padres de la persona fallecida. </a:t>
            </a:r>
          </a:p>
          <a:p>
            <a:pPr marL="0" indent="0" algn="just">
              <a:buNone/>
            </a:pPr>
            <a:r>
              <a:rPr lang="es-ES" sz="1700" dirty="0"/>
              <a:t>15. Datos de quién declara: Nombre, dirección electrónica, parentesco y firma </a:t>
            </a:r>
            <a:r>
              <a:rPr lang="es-ES" sz="1700" b="1" dirty="0"/>
              <a:t>(IMPORTANTE)</a:t>
            </a:r>
          </a:p>
          <a:p>
            <a:pPr algn="just"/>
            <a:endParaRPr lang="en-US" sz="1700" dirty="0"/>
          </a:p>
        </p:txBody>
      </p:sp>
      <p:pic>
        <p:nvPicPr>
          <p:cNvPr id="13" name="Imagen 12">
            <a:extLst>
              <a:ext uri="{FF2B5EF4-FFF2-40B4-BE49-F238E27FC236}">
                <a16:creationId xmlns:a16="http://schemas.microsoft.com/office/drawing/2014/main" id="{0D8DFB85-0B83-F14C-9D7C-8F42EE938573}"/>
              </a:ext>
            </a:extLst>
          </p:cNvPr>
          <p:cNvPicPr>
            <a:picLocks noChangeAspect="1"/>
          </p:cNvPicPr>
          <p:nvPr/>
        </p:nvPicPr>
        <p:blipFill>
          <a:blip r:embed="rId3"/>
          <a:stretch>
            <a:fillRect/>
          </a:stretch>
        </p:blipFill>
        <p:spPr>
          <a:xfrm>
            <a:off x="721390" y="2819999"/>
            <a:ext cx="10965377" cy="3735057"/>
          </a:xfrm>
          <a:prstGeom prst="rect">
            <a:avLst/>
          </a:prstGeom>
        </p:spPr>
      </p:pic>
      <p:sp>
        <p:nvSpPr>
          <p:cNvPr id="14" name="Globo: flecha derecha 13">
            <a:extLst>
              <a:ext uri="{FF2B5EF4-FFF2-40B4-BE49-F238E27FC236}">
                <a16:creationId xmlns:a16="http://schemas.microsoft.com/office/drawing/2014/main" id="{1D035F2B-4A79-DF39-6D07-EAC50742AC27}"/>
              </a:ext>
            </a:extLst>
          </p:cNvPr>
          <p:cNvSpPr/>
          <p:nvPr/>
        </p:nvSpPr>
        <p:spPr>
          <a:xfrm>
            <a:off x="115443" y="2936999"/>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12</a:t>
            </a:r>
            <a:endParaRPr lang="es-CR" dirty="0"/>
          </a:p>
        </p:txBody>
      </p:sp>
      <p:sp>
        <p:nvSpPr>
          <p:cNvPr id="15" name="Globo: flecha derecha 14">
            <a:extLst>
              <a:ext uri="{FF2B5EF4-FFF2-40B4-BE49-F238E27FC236}">
                <a16:creationId xmlns:a16="http://schemas.microsoft.com/office/drawing/2014/main" id="{F8415859-4C0D-A832-35D9-C9F1C1E7E059}"/>
              </a:ext>
            </a:extLst>
          </p:cNvPr>
          <p:cNvSpPr/>
          <p:nvPr/>
        </p:nvSpPr>
        <p:spPr>
          <a:xfrm>
            <a:off x="115442" y="3795455"/>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13</a:t>
            </a:r>
            <a:endParaRPr lang="es-CR" dirty="0"/>
          </a:p>
        </p:txBody>
      </p:sp>
      <p:sp>
        <p:nvSpPr>
          <p:cNvPr id="16" name="Globo: flecha derecha 15">
            <a:extLst>
              <a:ext uri="{FF2B5EF4-FFF2-40B4-BE49-F238E27FC236}">
                <a16:creationId xmlns:a16="http://schemas.microsoft.com/office/drawing/2014/main" id="{7DFD6355-7D90-BFA5-45CC-F4AE1F82A0AF}"/>
              </a:ext>
            </a:extLst>
          </p:cNvPr>
          <p:cNvSpPr/>
          <p:nvPr/>
        </p:nvSpPr>
        <p:spPr>
          <a:xfrm>
            <a:off x="115442" y="4772070"/>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15</a:t>
            </a:r>
            <a:endParaRPr lang="es-CR" dirty="0"/>
          </a:p>
        </p:txBody>
      </p:sp>
      <p:sp>
        <p:nvSpPr>
          <p:cNvPr id="17" name="Globo: flecha derecha 16">
            <a:extLst>
              <a:ext uri="{FF2B5EF4-FFF2-40B4-BE49-F238E27FC236}">
                <a16:creationId xmlns:a16="http://schemas.microsoft.com/office/drawing/2014/main" id="{25F0C9B7-A645-4223-6728-A17B1FD66781}"/>
              </a:ext>
            </a:extLst>
          </p:cNvPr>
          <p:cNvSpPr/>
          <p:nvPr/>
        </p:nvSpPr>
        <p:spPr>
          <a:xfrm>
            <a:off x="5661644" y="3795455"/>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14</a:t>
            </a:r>
            <a:endParaRPr lang="es-CR" dirty="0"/>
          </a:p>
        </p:txBody>
      </p:sp>
    </p:spTree>
    <p:extLst>
      <p:ext uri="{BB962C8B-B14F-4D97-AF65-F5344CB8AC3E}">
        <p14:creationId xmlns:p14="http://schemas.microsoft.com/office/powerpoint/2010/main" val="994489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Aptos "/>
              </a:rPr>
              <a:t>DEBERES Y OBLIGACIONES</a:t>
            </a:r>
            <a:endParaRPr lang="en-CR" sz="4000" b="1" dirty="0">
              <a:effectLst>
                <a:outerShdw blurRad="38100" dist="38100" dir="2700000" algn="tl">
                  <a:srgbClr val="000000">
                    <a:alpha val="43137"/>
                  </a:srgbClr>
                </a:outerShdw>
              </a:effectLst>
              <a:latin typeface="Aptos "/>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4572" y="1770927"/>
            <a:ext cx="10799806" cy="4375230"/>
          </a:xfrm>
        </p:spPr>
        <p:txBody>
          <a:bodyPr>
            <a:normAutofit/>
          </a:bodyPr>
          <a:lstStyle/>
          <a:p>
            <a:pPr algn="just">
              <a:lnSpc>
                <a:spcPct val="200000"/>
              </a:lnSpc>
              <a:spcBef>
                <a:spcPts val="0"/>
              </a:spcBef>
            </a:pPr>
            <a:r>
              <a:rPr lang="es-CR" sz="1700" dirty="0"/>
              <a:t>Cumplir con las obligaciones y responsabilidades del Reglamento.</a:t>
            </a:r>
          </a:p>
          <a:p>
            <a:pPr algn="just">
              <a:lnSpc>
                <a:spcPct val="200000"/>
              </a:lnSpc>
              <a:spcBef>
                <a:spcPts val="0"/>
              </a:spcBef>
            </a:pPr>
            <a:r>
              <a:rPr lang="es-CR" sz="1700" dirty="0"/>
              <a:t>Utilizar los certificados de declaración que da el Registro Civil.</a:t>
            </a:r>
          </a:p>
          <a:p>
            <a:pPr algn="just">
              <a:lnSpc>
                <a:spcPct val="200000"/>
              </a:lnSpc>
              <a:spcBef>
                <a:spcPts val="0"/>
              </a:spcBef>
            </a:pPr>
            <a:r>
              <a:rPr lang="es-CR" sz="1700" dirty="0"/>
              <a:t>Consignar su firma y la de la persona declarante, o en su defecto, a ruego si la persona declarante no firma.</a:t>
            </a:r>
          </a:p>
          <a:p>
            <a:pPr>
              <a:lnSpc>
                <a:spcPct val="200000"/>
              </a:lnSpc>
              <a:spcBef>
                <a:spcPts val="0"/>
              </a:spcBef>
            </a:pPr>
            <a:r>
              <a:rPr lang="es-ES" sz="1700" dirty="0"/>
              <a:t>Solicitar con anticipación la cantidad de certificados que se requiera a la Sección de Inscripciones.</a:t>
            </a:r>
          </a:p>
          <a:p>
            <a:pPr algn="just">
              <a:lnSpc>
                <a:spcPct val="200000"/>
              </a:lnSpc>
              <a:spcBef>
                <a:spcPts val="0"/>
              </a:spcBef>
            </a:pPr>
            <a:r>
              <a:rPr lang="es-CR" sz="1700" dirty="0"/>
              <a:t>Atender las prevenciones hechas por la Sección de Inscripciones. </a:t>
            </a:r>
          </a:p>
          <a:p>
            <a:pPr algn="just">
              <a:lnSpc>
                <a:spcPct val="200000"/>
              </a:lnSpc>
              <a:spcBef>
                <a:spcPts val="0"/>
              </a:spcBef>
            </a:pPr>
            <a:r>
              <a:rPr lang="es-CR" sz="1700" dirty="0"/>
              <a:t>Asistir a capacitaciones, acatar directrices y procedimientos.</a:t>
            </a:r>
          </a:p>
          <a:p>
            <a:pPr algn="just">
              <a:lnSpc>
                <a:spcPct val="200000"/>
              </a:lnSpc>
              <a:spcBef>
                <a:spcPts val="0"/>
              </a:spcBef>
            </a:pPr>
            <a:r>
              <a:rPr lang="es-CR" sz="1700" dirty="0"/>
              <a:t>Ajustarse al Régimen de fiscalización (Unidad I.F.R.A.)</a:t>
            </a:r>
          </a:p>
          <a:p>
            <a:pPr algn="just">
              <a:lnSpc>
                <a:spcPct val="200000"/>
              </a:lnSpc>
              <a:spcBef>
                <a:spcPts val="0"/>
              </a:spcBef>
            </a:pPr>
            <a:r>
              <a:rPr lang="es-CR" sz="1700" dirty="0"/>
              <a:t>Comunicar al Registro los movimientos de personal que custodia y firma los certificados.</a:t>
            </a:r>
          </a:p>
          <a:p>
            <a:endParaRPr lang="es-ES" sz="1700" dirty="0"/>
          </a:p>
        </p:txBody>
      </p:sp>
    </p:spTree>
    <p:extLst>
      <p:ext uri="{BB962C8B-B14F-4D97-AF65-F5344CB8AC3E}">
        <p14:creationId xmlns:p14="http://schemas.microsoft.com/office/powerpoint/2010/main" val="14031401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8239" y="-4886"/>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DATOS DEL REGISTRADOR</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728060"/>
          </a:xfrm>
        </p:spPr>
        <p:txBody>
          <a:bodyPr>
            <a:normAutofit/>
          </a:bodyPr>
          <a:lstStyle/>
          <a:p>
            <a:pPr marL="0" indent="0" algn="just">
              <a:buNone/>
            </a:pPr>
            <a:r>
              <a:rPr lang="es-ES" sz="1700" dirty="0"/>
              <a:t>17. Datos de la persona registradora</a:t>
            </a:r>
          </a:p>
          <a:p>
            <a:pPr marL="0" indent="0" algn="just">
              <a:buNone/>
            </a:pPr>
            <a:r>
              <a:rPr lang="es-ES" sz="1700" dirty="0"/>
              <a:t>18. Fecha de la declaración: Día, mes y año</a:t>
            </a:r>
            <a:endParaRPr lang="en-US" sz="1700" dirty="0"/>
          </a:p>
        </p:txBody>
      </p:sp>
      <p:pic>
        <p:nvPicPr>
          <p:cNvPr id="4" name="Imagen 3">
            <a:extLst>
              <a:ext uri="{FF2B5EF4-FFF2-40B4-BE49-F238E27FC236}">
                <a16:creationId xmlns:a16="http://schemas.microsoft.com/office/drawing/2014/main" id="{405D2D76-1B9E-C3E5-E5F1-097762B6E9A7}"/>
              </a:ext>
            </a:extLst>
          </p:cNvPr>
          <p:cNvPicPr>
            <a:picLocks noChangeAspect="1"/>
          </p:cNvPicPr>
          <p:nvPr/>
        </p:nvPicPr>
        <p:blipFill>
          <a:blip r:embed="rId3"/>
          <a:stretch>
            <a:fillRect/>
          </a:stretch>
        </p:blipFill>
        <p:spPr>
          <a:xfrm>
            <a:off x="1123676" y="3193241"/>
            <a:ext cx="10534537" cy="2367923"/>
          </a:xfrm>
          <a:prstGeom prst="rect">
            <a:avLst/>
          </a:prstGeom>
        </p:spPr>
      </p:pic>
      <p:sp>
        <p:nvSpPr>
          <p:cNvPr id="10" name="Globo: flecha hacia abajo 9">
            <a:extLst>
              <a:ext uri="{FF2B5EF4-FFF2-40B4-BE49-F238E27FC236}">
                <a16:creationId xmlns:a16="http://schemas.microsoft.com/office/drawing/2014/main" id="{B531AC9D-48AE-F9C9-883E-0DC5E8914AB1}"/>
              </a:ext>
            </a:extLst>
          </p:cNvPr>
          <p:cNvSpPr/>
          <p:nvPr/>
        </p:nvSpPr>
        <p:spPr>
          <a:xfrm>
            <a:off x="7035316" y="2756883"/>
            <a:ext cx="1610479" cy="1015170"/>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FIRMA DEL CONSUL</a:t>
            </a:r>
            <a:endParaRPr lang="es-CR" dirty="0"/>
          </a:p>
        </p:txBody>
      </p:sp>
      <p:sp>
        <p:nvSpPr>
          <p:cNvPr id="11" name="Globo: flecha hacia abajo 10">
            <a:extLst>
              <a:ext uri="{FF2B5EF4-FFF2-40B4-BE49-F238E27FC236}">
                <a16:creationId xmlns:a16="http://schemas.microsoft.com/office/drawing/2014/main" id="{64661C82-A081-B959-2A32-2D3486F5BB53}"/>
              </a:ext>
            </a:extLst>
          </p:cNvPr>
          <p:cNvSpPr/>
          <p:nvPr/>
        </p:nvSpPr>
        <p:spPr>
          <a:xfrm>
            <a:off x="10047734" y="2571320"/>
            <a:ext cx="1610479" cy="1015170"/>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SELLO DEL CONSULADO</a:t>
            </a:r>
            <a:endParaRPr lang="es-CR" dirty="0"/>
          </a:p>
        </p:txBody>
      </p:sp>
      <p:sp>
        <p:nvSpPr>
          <p:cNvPr id="12" name="Globo: flecha derecha 11">
            <a:extLst>
              <a:ext uri="{FF2B5EF4-FFF2-40B4-BE49-F238E27FC236}">
                <a16:creationId xmlns:a16="http://schemas.microsoft.com/office/drawing/2014/main" id="{447AD4D0-22FF-4B8E-4251-CBDD2F951DC1}"/>
              </a:ext>
            </a:extLst>
          </p:cNvPr>
          <p:cNvSpPr/>
          <p:nvPr/>
        </p:nvSpPr>
        <p:spPr>
          <a:xfrm>
            <a:off x="448278" y="3310129"/>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17</a:t>
            </a:r>
            <a:endParaRPr lang="es-CR" dirty="0"/>
          </a:p>
        </p:txBody>
      </p:sp>
      <p:sp>
        <p:nvSpPr>
          <p:cNvPr id="13" name="Globo: flecha derecha 12">
            <a:extLst>
              <a:ext uri="{FF2B5EF4-FFF2-40B4-BE49-F238E27FC236}">
                <a16:creationId xmlns:a16="http://schemas.microsoft.com/office/drawing/2014/main" id="{C88C8336-0B1A-6436-AB6A-2E634326A744}"/>
              </a:ext>
            </a:extLst>
          </p:cNvPr>
          <p:cNvSpPr/>
          <p:nvPr/>
        </p:nvSpPr>
        <p:spPr>
          <a:xfrm>
            <a:off x="459853" y="3810504"/>
            <a:ext cx="663823" cy="328022"/>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18</a:t>
            </a:r>
            <a:endParaRPr lang="es-CR" dirty="0"/>
          </a:p>
        </p:txBody>
      </p:sp>
      <p:sp>
        <p:nvSpPr>
          <p:cNvPr id="14" name="Globo: flecha hacia arriba 13">
            <a:extLst>
              <a:ext uri="{FF2B5EF4-FFF2-40B4-BE49-F238E27FC236}">
                <a16:creationId xmlns:a16="http://schemas.microsoft.com/office/drawing/2014/main" id="{71E51792-CA39-2D89-A872-DB9BB077ED47}"/>
              </a:ext>
            </a:extLst>
          </p:cNvPr>
          <p:cNvSpPr/>
          <p:nvPr/>
        </p:nvSpPr>
        <p:spPr>
          <a:xfrm>
            <a:off x="955678" y="4863685"/>
            <a:ext cx="2164466" cy="1193819"/>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Cualquier dato importante que se deba indicar</a:t>
            </a:r>
            <a:endParaRPr lang="es-CR" dirty="0"/>
          </a:p>
        </p:txBody>
      </p:sp>
    </p:spTree>
    <p:extLst>
      <p:ext uri="{BB962C8B-B14F-4D97-AF65-F5344CB8AC3E}">
        <p14:creationId xmlns:p14="http://schemas.microsoft.com/office/powerpoint/2010/main" val="3645251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rPr>
              <a:t>ASPECTOS IMPORTANTES</a:t>
            </a:r>
            <a:endParaRPr lang="en-CR" sz="4000" b="1" dirty="0">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algn="just"/>
            <a:r>
              <a:rPr lang="es-ES" sz="1700" dirty="0"/>
              <a:t>Las casillas 17 y 18 son las que corresponden a la persona Registradora Auxiliar, se requieren indispensablemente la firma y el sello del Consulado. </a:t>
            </a:r>
          </a:p>
          <a:p>
            <a:pPr algn="just"/>
            <a:endParaRPr lang="es-ES" sz="1700" dirty="0"/>
          </a:p>
          <a:p>
            <a:pPr algn="just"/>
            <a:r>
              <a:rPr lang="es-ES" sz="1700" dirty="0"/>
              <a:t>Fecha de declaración, es decir la fecha en que se confeccionó dicho certificado.</a:t>
            </a:r>
          </a:p>
          <a:p>
            <a:pPr algn="just"/>
            <a:endParaRPr lang="es-ES" sz="1700" dirty="0"/>
          </a:p>
          <a:p>
            <a:pPr algn="just"/>
            <a:r>
              <a:rPr lang="es-ES" sz="1700" dirty="0"/>
              <a:t>En caso de omitirse esta información del certificado, se detiene la inscripción del hecho vital y se previene al registrador consular.</a:t>
            </a:r>
          </a:p>
        </p:txBody>
      </p:sp>
    </p:spTree>
    <p:extLst>
      <p:ext uri="{BB962C8B-B14F-4D97-AF65-F5344CB8AC3E}">
        <p14:creationId xmlns:p14="http://schemas.microsoft.com/office/powerpoint/2010/main" val="345417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24E927BE-A369-DCD2-FD25-AB7BED137430}"/>
              </a:ext>
            </a:extLst>
          </p:cNvPr>
          <p:cNvPicPr>
            <a:picLocks noChangeAspect="1"/>
          </p:cNvPicPr>
          <p:nvPr/>
        </p:nvPicPr>
        <p:blipFill>
          <a:blip r:embed="rId3"/>
          <a:stretch>
            <a:fillRect/>
          </a:stretch>
        </p:blipFill>
        <p:spPr>
          <a:xfrm>
            <a:off x="-3049" y="0"/>
            <a:ext cx="12192000" cy="7015553"/>
          </a:xfrm>
          <a:prstGeom prst="rect">
            <a:avLst/>
          </a:prstGeom>
        </p:spPr>
      </p:pic>
      <p:sp>
        <p:nvSpPr>
          <p:cNvPr id="4" name="Title 1">
            <a:extLst>
              <a:ext uri="{FF2B5EF4-FFF2-40B4-BE49-F238E27FC236}">
                <a16:creationId xmlns:a16="http://schemas.microsoft.com/office/drawing/2014/main" id="{70627648-F45F-A91E-67EF-96D7EE6DE624}"/>
              </a:ext>
            </a:extLst>
          </p:cNvPr>
          <p:cNvSpPr>
            <a:spLocks noGrp="1"/>
          </p:cNvSpPr>
          <p:nvPr>
            <p:ph type="title"/>
          </p:nvPr>
        </p:nvSpPr>
        <p:spPr>
          <a:xfrm>
            <a:off x="1847377" y="-34723"/>
            <a:ext cx="8494196" cy="1047927"/>
          </a:xfrm>
        </p:spPr>
        <p:txBody>
          <a:bodyPr anchor="b">
            <a:normAutofit/>
          </a:bodyPr>
          <a:lstStyle/>
          <a:p>
            <a:pPr algn="ctr"/>
            <a:r>
              <a:rPr lang="es-CR" sz="3600" b="1" dirty="0">
                <a:solidFill>
                  <a:schemeClr val="accent1">
                    <a:lumMod val="75000"/>
                  </a:schemeClr>
                </a:solidFill>
                <a:effectLst>
                  <a:outerShdw blurRad="38100" dist="38100" dir="2700000" algn="tl">
                    <a:srgbClr val="000000">
                      <a:alpha val="43137"/>
                    </a:srgbClr>
                  </a:outerShdw>
                </a:effectLst>
                <a:latin typeface="+mn-lt"/>
              </a:rPr>
              <a:t>INFORMACIÓN IMPORTANTE</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25">
            <a:extLst>
              <a:ext uri="{FF2B5EF4-FFF2-40B4-BE49-F238E27FC236}">
                <a16:creationId xmlns:a16="http://schemas.microsoft.com/office/drawing/2014/main" id="{29F87406-4329-0C40-7EC2-C98768524DA0}"/>
              </a:ext>
            </a:extLst>
          </p:cNvPr>
          <p:cNvSpPr txBox="1">
            <a:spLocks/>
          </p:cNvSpPr>
          <p:nvPr/>
        </p:nvSpPr>
        <p:spPr>
          <a:xfrm>
            <a:off x="765775" y="1666753"/>
            <a:ext cx="10654352" cy="45115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s-CR" sz="1700" dirty="0"/>
              <a:t>Ante cualquier duda o consulta:</a:t>
            </a:r>
          </a:p>
          <a:p>
            <a:pPr marL="0" indent="0" algn="ctr">
              <a:lnSpc>
                <a:spcPct val="120000"/>
              </a:lnSpc>
              <a:buNone/>
            </a:pPr>
            <a:endParaRPr lang="es-CR" sz="1700" dirty="0"/>
          </a:p>
          <a:p>
            <a:pPr marL="0" lvl="0" indent="0" algn="ctr">
              <a:lnSpc>
                <a:spcPct val="100000"/>
              </a:lnSpc>
              <a:spcBef>
                <a:spcPts val="0"/>
              </a:spcBef>
              <a:buNone/>
              <a:defRPr/>
            </a:pPr>
            <a:r>
              <a:rPr lang="es-CR" sz="1700" dirty="0">
                <a:highlight>
                  <a:srgbClr val="FFFFFF"/>
                </a:highlight>
              </a:rPr>
              <a:t>Teléfonos: </a:t>
            </a:r>
            <a:r>
              <a:rPr lang="es-CR" sz="1700" kern="0" dirty="0">
                <a:ea typeface="Times New Roman" panose="02020603050405020304" pitchFamily="18" charset="0"/>
              </a:rPr>
              <a:t>2287-5471 / 2287-5532</a:t>
            </a:r>
            <a:br>
              <a:rPr lang="es-CR" sz="1700" dirty="0"/>
            </a:br>
            <a:r>
              <a:rPr lang="es-MX" sz="1700" dirty="0">
                <a:solidFill>
                  <a:srgbClr val="467886"/>
                </a:solidFill>
                <a:hlinkClick r:id="rId4">
                  <a:extLst>
                    <a:ext uri="{A12FA001-AC4F-418D-AE19-62706E023703}">
                      <ahyp:hlinkClr xmlns:ahyp="http://schemas.microsoft.com/office/drawing/2018/hyperlinkcolor" val="tx"/>
                    </a:ext>
                  </a:extLst>
                </a:hlinkClick>
              </a:rPr>
              <a:t>seccioninscripciones@tse.go.cr</a:t>
            </a:r>
            <a:r>
              <a:rPr lang="es-MX" sz="1700" dirty="0">
                <a:solidFill>
                  <a:srgbClr val="467886"/>
                </a:solidFill>
              </a:rPr>
              <a:t> </a:t>
            </a:r>
          </a:p>
          <a:p>
            <a:pPr marL="0" lvl="0" indent="0" algn="ctr">
              <a:lnSpc>
                <a:spcPct val="100000"/>
              </a:lnSpc>
              <a:spcBef>
                <a:spcPts val="0"/>
              </a:spcBef>
              <a:buNone/>
              <a:defRPr/>
            </a:pPr>
            <a:endParaRPr lang="es-MX" sz="1700" dirty="0"/>
          </a:p>
          <a:p>
            <a:pPr marL="0" lvl="0" indent="0" algn="ctr">
              <a:lnSpc>
                <a:spcPct val="100000"/>
              </a:lnSpc>
              <a:spcBef>
                <a:spcPts val="0"/>
              </a:spcBef>
              <a:buNone/>
              <a:defRPr/>
            </a:pPr>
            <a:endParaRPr lang="es-MX" sz="1700" dirty="0"/>
          </a:p>
          <a:p>
            <a:pPr marL="0" lvl="0" indent="0" algn="ctr">
              <a:lnSpc>
                <a:spcPct val="100000"/>
              </a:lnSpc>
              <a:spcBef>
                <a:spcPts val="0"/>
              </a:spcBef>
              <a:buNone/>
              <a:defRPr/>
            </a:pPr>
            <a:endParaRPr lang="es-MX" sz="1700" dirty="0"/>
          </a:p>
          <a:p>
            <a:pPr marL="0" lvl="0" indent="0" algn="ctr">
              <a:lnSpc>
                <a:spcPct val="100000"/>
              </a:lnSpc>
              <a:spcBef>
                <a:spcPts val="0"/>
              </a:spcBef>
              <a:buNone/>
              <a:defRPr/>
            </a:pPr>
            <a:r>
              <a:rPr lang="es-MX" sz="1700" dirty="0"/>
              <a:t>Unidad de Inscripciones Mayores de 10</a:t>
            </a:r>
          </a:p>
          <a:p>
            <a:pPr marL="0" indent="0" algn="ctr">
              <a:lnSpc>
                <a:spcPct val="100000"/>
              </a:lnSpc>
              <a:spcBef>
                <a:spcPts val="0"/>
              </a:spcBef>
              <a:buNone/>
              <a:defRPr/>
            </a:pPr>
            <a:r>
              <a:rPr lang="es-MX" sz="1700" dirty="0">
                <a:solidFill>
                  <a:srgbClr val="467886"/>
                </a:solidFill>
                <a:hlinkClick r:id="rId5">
                  <a:extLst>
                    <a:ext uri="{A12FA001-AC4F-418D-AE19-62706E023703}">
                      <ahyp:hlinkClr xmlns:ahyp="http://schemas.microsoft.com/office/drawing/2018/hyperlinkcolor" val="tx"/>
                    </a:ext>
                  </a:extLst>
                </a:hlinkClick>
              </a:rPr>
              <a:t>inscripcionmayores@tse.go.cr</a:t>
            </a:r>
            <a:endParaRPr lang="es-MX" sz="1700" dirty="0">
              <a:solidFill>
                <a:srgbClr val="467886"/>
              </a:solidFill>
            </a:endParaRPr>
          </a:p>
          <a:p>
            <a:pPr marL="0" lvl="0" indent="0" algn="ctr">
              <a:lnSpc>
                <a:spcPct val="100000"/>
              </a:lnSpc>
              <a:spcBef>
                <a:spcPts val="0"/>
              </a:spcBef>
              <a:buNone/>
              <a:defRPr/>
            </a:pPr>
            <a:endParaRPr lang="es-MX" sz="1700" dirty="0"/>
          </a:p>
          <a:p>
            <a:pPr marL="0" lvl="0" indent="0" algn="ctr">
              <a:lnSpc>
                <a:spcPct val="100000"/>
              </a:lnSpc>
              <a:spcBef>
                <a:spcPts val="0"/>
              </a:spcBef>
              <a:buNone/>
              <a:defRPr/>
            </a:pPr>
            <a:r>
              <a:rPr lang="es-MX" sz="1700" dirty="0"/>
              <a:t>Recepción y Devolución de documentos</a:t>
            </a:r>
          </a:p>
          <a:p>
            <a:pPr marL="0" marR="0" lvl="0" indent="0" algn="ctr" fontAlgn="auto">
              <a:lnSpc>
                <a:spcPct val="100000"/>
              </a:lnSpc>
              <a:spcBef>
                <a:spcPts val="0"/>
              </a:spcBef>
              <a:spcAft>
                <a:spcPts val="0"/>
              </a:spcAft>
              <a:buClrTx/>
              <a:buSzTx/>
              <a:buNone/>
              <a:tabLst/>
              <a:defRPr/>
            </a:pPr>
            <a:r>
              <a:rPr lang="es-MX" sz="1700" dirty="0">
                <a:solidFill>
                  <a:srgbClr val="467886"/>
                </a:solidFill>
                <a:hlinkClick r:id="rId6">
                  <a:extLst>
                    <a:ext uri="{A12FA001-AC4F-418D-AE19-62706E023703}">
                      <ahyp:hlinkClr xmlns:ahyp="http://schemas.microsoft.com/office/drawing/2018/hyperlinkcolor" val="tx"/>
                    </a:ext>
                  </a:extLst>
                </a:hlinkClick>
              </a:rPr>
              <a:t>recepcionydevolucion@tse.go.cr</a:t>
            </a:r>
            <a:endParaRPr lang="es-MX" sz="1700" dirty="0">
              <a:solidFill>
                <a:srgbClr val="467886"/>
              </a:solidFill>
            </a:endParaRPr>
          </a:p>
          <a:p>
            <a:pPr marL="0" lvl="0" indent="0" algn="ctr">
              <a:lnSpc>
                <a:spcPct val="100000"/>
              </a:lnSpc>
              <a:spcBef>
                <a:spcPts val="0"/>
              </a:spcBef>
              <a:buNone/>
              <a:defRPr/>
            </a:pPr>
            <a:r>
              <a:rPr lang="es-MX" sz="1700" dirty="0">
                <a:solidFill>
                  <a:srgbClr val="337AB7"/>
                </a:solidFill>
                <a:highlight>
                  <a:srgbClr val="FFFFFF"/>
                </a:highlight>
              </a:rPr>
              <a:t>                                        </a:t>
            </a:r>
          </a:p>
          <a:p>
            <a:pPr marL="0" indent="0" algn="ctr">
              <a:buNone/>
            </a:pPr>
            <a:endParaRPr lang="en-US" sz="1700" dirty="0"/>
          </a:p>
          <a:p>
            <a:pPr marL="0" indent="0" algn="ctr">
              <a:buNone/>
            </a:pPr>
            <a:r>
              <a:rPr lang="en-US" sz="1700" dirty="0"/>
              <a:t>  </a:t>
            </a:r>
          </a:p>
          <a:p>
            <a:pPr marL="0" indent="0" algn="ctr">
              <a:lnSpc>
                <a:spcPct val="120000"/>
              </a:lnSpc>
              <a:buFont typeface="Arial" panose="020B0604020202020204" pitchFamily="34" charset="0"/>
              <a:buNone/>
            </a:pPr>
            <a:endParaRPr lang="es-CR" sz="1700" dirty="0"/>
          </a:p>
          <a:p>
            <a:pPr marL="0" indent="0">
              <a:lnSpc>
                <a:spcPct val="120000"/>
              </a:lnSpc>
              <a:buFont typeface="Arial" panose="020B0604020202020204" pitchFamily="34" charset="0"/>
              <a:buNone/>
            </a:pPr>
            <a:endParaRPr lang="es-CR" sz="1600" dirty="0"/>
          </a:p>
          <a:p>
            <a:pPr marL="0" indent="0" algn="ctr">
              <a:buFont typeface="Arial" panose="020B0604020202020204" pitchFamily="34" charset="0"/>
              <a:buNone/>
            </a:pPr>
            <a:r>
              <a:rPr lang="es-MX" sz="1600" b="1" dirty="0"/>
              <a:t>		</a:t>
            </a:r>
            <a:endParaRPr lang="en-US" sz="1600" dirty="0"/>
          </a:p>
        </p:txBody>
      </p:sp>
    </p:spTree>
    <p:extLst>
      <p:ext uri="{BB962C8B-B14F-4D97-AF65-F5344CB8AC3E}">
        <p14:creationId xmlns:p14="http://schemas.microsoft.com/office/powerpoint/2010/main" val="2103036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0637DA84-8F9A-CA20-F399-1DAC65C7073A}"/>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0CC7969A-0B3E-8ED2-D747-46861A43CAEA}"/>
              </a:ext>
            </a:extLst>
          </p:cNvPr>
          <p:cNvSpPr>
            <a:spLocks noGrp="1"/>
          </p:cNvSpPr>
          <p:nvPr>
            <p:ph type="ctrTitle"/>
          </p:nvPr>
        </p:nvSpPr>
        <p:spPr>
          <a:xfrm>
            <a:off x="2861865" y="1466949"/>
            <a:ext cx="6468270" cy="2081728"/>
          </a:xfrm>
        </p:spPr>
        <p:txBody>
          <a:bodyPr>
            <a:normAutofit/>
          </a:bodyPr>
          <a:lstStyle/>
          <a:p>
            <a:r>
              <a:rPr lang="es-CR" sz="4800" b="1" dirty="0">
                <a:solidFill>
                  <a:schemeClr val="accent1">
                    <a:lumMod val="75000"/>
                  </a:schemeClr>
                </a:solidFill>
                <a:effectLst>
                  <a:outerShdw blurRad="38100" dist="38100" dir="2700000" algn="tl">
                    <a:srgbClr val="000000">
                      <a:alpha val="43137"/>
                    </a:srgbClr>
                  </a:outerShdw>
                </a:effectLst>
                <a:latin typeface="+mn-lt"/>
              </a:rPr>
              <a:t>SECCIÓN DE </a:t>
            </a:r>
            <a:br>
              <a:rPr lang="es-CR" sz="4800" b="1" dirty="0">
                <a:solidFill>
                  <a:schemeClr val="accent1">
                    <a:lumMod val="75000"/>
                  </a:schemeClr>
                </a:solidFill>
                <a:effectLst>
                  <a:outerShdw blurRad="38100" dist="38100" dir="2700000" algn="tl">
                    <a:srgbClr val="000000">
                      <a:alpha val="43137"/>
                    </a:srgbClr>
                  </a:outerShdw>
                </a:effectLst>
                <a:latin typeface="+mn-lt"/>
              </a:rPr>
            </a:br>
            <a:r>
              <a:rPr lang="es-CR" sz="4800" b="1" dirty="0">
                <a:solidFill>
                  <a:schemeClr val="accent1">
                    <a:lumMod val="75000"/>
                  </a:schemeClr>
                </a:solidFill>
                <a:effectLst>
                  <a:outerShdw blurRad="38100" dist="38100" dir="2700000" algn="tl">
                    <a:srgbClr val="000000">
                      <a:alpha val="43137"/>
                    </a:srgbClr>
                  </a:outerShdw>
                </a:effectLst>
                <a:latin typeface="+mn-lt"/>
              </a:rPr>
              <a:t>ACTOS JURÍDICOS</a:t>
            </a:r>
            <a:endParaRPr lang="en-CR" sz="4800" dirty="0">
              <a:effectLst>
                <a:outerShdw blurRad="38100" dist="38100" dir="2700000" algn="tl">
                  <a:srgbClr val="000000">
                    <a:alpha val="43137"/>
                  </a:srgbClr>
                </a:outerShdw>
              </a:effectLst>
              <a:latin typeface="+mn-lt"/>
            </a:endParaRPr>
          </a:p>
        </p:txBody>
      </p:sp>
      <p:sp>
        <p:nvSpPr>
          <p:cNvPr id="2" name="Subtitle 8">
            <a:extLst>
              <a:ext uri="{FF2B5EF4-FFF2-40B4-BE49-F238E27FC236}">
                <a16:creationId xmlns:a16="http://schemas.microsoft.com/office/drawing/2014/main" id="{0D227921-E00F-763E-9DE1-A0C2C3BA831B}"/>
              </a:ext>
            </a:extLst>
          </p:cNvPr>
          <p:cNvSpPr txBox="1">
            <a:spLocks/>
          </p:cNvSpPr>
          <p:nvPr/>
        </p:nvSpPr>
        <p:spPr>
          <a:xfrm>
            <a:off x="342237" y="5575288"/>
            <a:ext cx="6550219" cy="113224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CR" sz="1700" b="1" dirty="0">
                <a:effectLst>
                  <a:outerShdw blurRad="38100" dist="38100" dir="2700000" algn="tl">
                    <a:srgbClr val="000000">
                      <a:alpha val="43137"/>
                    </a:srgbClr>
                  </a:outerShdw>
                </a:effectLst>
              </a:rPr>
              <a:t>Facilitadora:</a:t>
            </a:r>
          </a:p>
          <a:p>
            <a:pPr algn="l"/>
            <a:r>
              <a:rPr lang="es-CR" sz="1700" dirty="0"/>
              <a:t>                              Licda. Jaqueline Oviedo Mora</a:t>
            </a:r>
            <a:endParaRPr lang="es-CR" b="1" spc="750" dirty="0">
              <a:solidFill>
                <a:schemeClr val="accent1">
                  <a:lumMod val="75000"/>
                </a:schemeClr>
              </a:solidFill>
              <a:cs typeface="+mj-cs"/>
            </a:endParaRPr>
          </a:p>
        </p:txBody>
      </p:sp>
    </p:spTree>
    <p:extLst>
      <p:ext uri="{BB962C8B-B14F-4D97-AF65-F5344CB8AC3E}">
        <p14:creationId xmlns:p14="http://schemas.microsoft.com/office/powerpoint/2010/main" val="21466152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606118" y="2657478"/>
            <a:ext cx="4883763" cy="1047927"/>
          </a:xfrm>
        </p:spPr>
        <p:txBody>
          <a:bodyPr anchor="b">
            <a:normAutofit/>
          </a:bodyPr>
          <a:lstStyle/>
          <a:p>
            <a:r>
              <a:rPr lang="es-MX" altLang="es-CR" sz="4000" b="1" dirty="0">
                <a:solidFill>
                  <a:schemeClr val="accent1">
                    <a:lumMod val="75000"/>
                  </a:schemeClr>
                </a:solidFill>
                <a:effectLst>
                  <a:outerShdw blurRad="38100" dist="38100" dir="2700000" algn="tl">
                    <a:srgbClr val="000000">
                      <a:alpha val="43137"/>
                    </a:srgbClr>
                  </a:outerShdw>
                </a:effectLst>
                <a:latin typeface="+mn-lt"/>
              </a:rPr>
              <a:t>RECONOCIMIENTO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2">
            <a:extLst>
              <a:ext uri="{FF2B5EF4-FFF2-40B4-BE49-F238E27FC236}">
                <a16:creationId xmlns:a16="http://schemas.microsoft.com/office/drawing/2014/main" id="{9014FD68-1E47-5BF3-8CF2-6B2AF47C7571}"/>
              </a:ext>
            </a:extLst>
          </p:cNvPr>
          <p:cNvPicPr>
            <a:picLocks noGrp="1" noChangeAspect="1"/>
          </p:cNvPicPr>
          <p:nvPr>
            <p:ph idx="1"/>
          </p:nvPr>
        </p:nvPicPr>
        <p:blipFill>
          <a:blip r:embed="rId3"/>
          <a:stretch>
            <a:fillRect/>
          </a:stretch>
        </p:blipFill>
        <p:spPr>
          <a:xfrm>
            <a:off x="6096000" y="175407"/>
            <a:ext cx="4556363" cy="6012071"/>
          </a:xfrm>
          <a:prstGeom prst="rect">
            <a:avLst/>
          </a:prstGeom>
        </p:spPr>
      </p:pic>
    </p:spTree>
    <p:extLst>
      <p:ext uri="{BB962C8B-B14F-4D97-AF65-F5344CB8AC3E}">
        <p14:creationId xmlns:p14="http://schemas.microsoft.com/office/powerpoint/2010/main" val="2825371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MX" altLang="es-CR" sz="4000" b="1" dirty="0">
                <a:solidFill>
                  <a:schemeClr val="accent1">
                    <a:lumMod val="75000"/>
                  </a:schemeClr>
                </a:solidFill>
                <a:effectLst>
                  <a:outerShdw blurRad="38100" dist="38100" dir="2700000" algn="tl">
                    <a:srgbClr val="000000">
                      <a:alpha val="43137"/>
                    </a:srgbClr>
                  </a:outerShdw>
                </a:effectLst>
                <a:latin typeface="+mn-lt"/>
              </a:rPr>
              <a:t>RECONOCIMIENTO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indent="0" algn="just">
              <a:spcBef>
                <a:spcPct val="0"/>
              </a:spcBef>
              <a:buNone/>
            </a:pPr>
            <a:r>
              <a:rPr lang="es-ES" altLang="es-MX" sz="1700" b="1" dirty="0">
                <a:solidFill>
                  <a:srgbClr val="000000"/>
                </a:solidFill>
              </a:rPr>
              <a:t>Artículo 84. Reconocimiento mediante trámite regular.</a:t>
            </a:r>
          </a:p>
          <a:p>
            <a:pPr indent="0" algn="just">
              <a:spcBef>
                <a:spcPct val="0"/>
              </a:spcBef>
              <a:buNone/>
            </a:pPr>
            <a:endParaRPr lang="es-ES" altLang="es-MX" sz="1700" dirty="0"/>
          </a:p>
          <a:p>
            <a:pPr indent="336947" algn="just">
              <a:spcBef>
                <a:spcPct val="0"/>
              </a:spcBef>
            </a:pPr>
            <a:endParaRPr lang="es-ES" altLang="es-MX" sz="1700" dirty="0"/>
          </a:p>
          <a:p>
            <a:pPr indent="336947" algn="just">
              <a:spcBef>
                <a:spcPct val="0"/>
              </a:spcBef>
            </a:pPr>
            <a:r>
              <a:rPr lang="es-ES" altLang="es-MX" sz="1700" dirty="0">
                <a:solidFill>
                  <a:srgbClr val="000000"/>
                </a:solidFill>
                <a:ea typeface="Verdana" panose="020B0604030504040204" pitchFamily="34" charset="0"/>
                <a:cs typeface="Verdana" panose="020B0604030504040204" pitchFamily="34" charset="0"/>
              </a:rPr>
              <a:t>Podrán ser reconocidos por sus padres todos los hijos habidos fuera del matrimonio, cuya paternidad no conste en el Registro Civil;  igualmente, los hijos por nacer y los hijos muertos.</a:t>
            </a:r>
          </a:p>
          <a:p>
            <a:pPr indent="336947" algn="just">
              <a:spcBef>
                <a:spcPct val="0"/>
              </a:spcBef>
            </a:pPr>
            <a:endParaRPr lang="es-ES" altLang="es-MX" sz="1700" dirty="0">
              <a:ea typeface="Verdana" panose="020B0604030504040204" pitchFamily="34" charset="0"/>
              <a:cs typeface="Verdana" panose="020B0604030504040204" pitchFamily="34" charset="0"/>
            </a:endParaRPr>
          </a:p>
          <a:p>
            <a:pPr indent="336947" algn="just">
              <a:spcBef>
                <a:spcPct val="0"/>
              </a:spcBef>
            </a:pPr>
            <a:r>
              <a:rPr lang="es-MX" altLang="es-CR" sz="1700" dirty="0">
                <a:solidFill>
                  <a:srgbClr val="000000"/>
                </a:solidFill>
                <a:ea typeface="Verdana" panose="020B0604030504040204" pitchFamily="34" charset="0"/>
                <a:cs typeface="Verdana" panose="020B0604030504040204" pitchFamily="34" charset="0"/>
              </a:rPr>
              <a:t>El reconocimiento deberá efectuarse ante el Registro Civil, el Patronato Nacional de la Infancia o un notario público siempre que ambos padres comparezcan personalmente o haya mediado consentimiento expreso de la madre. </a:t>
            </a:r>
          </a:p>
          <a:p>
            <a:pPr indent="336947" algn="just">
              <a:spcBef>
                <a:spcPct val="0"/>
              </a:spcBef>
            </a:pPr>
            <a:endParaRPr lang="es-ES" altLang="es-MX" sz="1700" dirty="0">
              <a:ea typeface="Verdana" panose="020B0604030504040204" pitchFamily="34" charset="0"/>
              <a:cs typeface="Verdana" panose="020B0604030504040204" pitchFamily="34" charset="0"/>
            </a:endParaRPr>
          </a:p>
          <a:p>
            <a:pPr indent="336947" algn="just">
              <a:spcBef>
                <a:spcPct val="0"/>
              </a:spcBef>
            </a:pPr>
            <a:r>
              <a:rPr lang="es-MX" altLang="es-CR" sz="1700" dirty="0">
                <a:solidFill>
                  <a:srgbClr val="000000"/>
                </a:solidFill>
                <a:ea typeface="Verdana" panose="020B0604030504040204" pitchFamily="34" charset="0"/>
                <a:cs typeface="Verdana" panose="020B0604030504040204" pitchFamily="34" charset="0"/>
              </a:rPr>
              <a:t>Si el hijo no tiene paternidad asignada, el reconocimiento se hará ante el Registro Civil o notario público, siempre que ambos padres comparezcan personalmente o haya mediado consentimiento expreso de la madre.</a:t>
            </a:r>
            <a:endParaRPr lang="es-ES" altLang="es-MX" sz="1700"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4889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MX" altLang="es-CR" sz="4000" b="1" dirty="0">
                <a:solidFill>
                  <a:schemeClr val="accent1">
                    <a:lumMod val="75000"/>
                  </a:schemeClr>
                </a:solidFill>
                <a:effectLst>
                  <a:outerShdw blurRad="38100" dist="38100" dir="2700000" algn="tl">
                    <a:srgbClr val="000000">
                      <a:alpha val="43137"/>
                    </a:srgbClr>
                  </a:outerShdw>
                </a:effectLst>
                <a:latin typeface="+mn-lt"/>
              </a:rPr>
              <a:t>OCURSOS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5849105" y="3100417"/>
            <a:ext cx="5272220" cy="846550"/>
          </a:xfrm>
        </p:spPr>
        <p:txBody>
          <a:bodyPr>
            <a:normAutofit/>
          </a:bodyPr>
          <a:lstStyle/>
          <a:p>
            <a:pPr marL="0" indent="0" algn="just">
              <a:buNone/>
            </a:pPr>
            <a:r>
              <a:rPr lang="es-ES" sz="1700" dirty="0"/>
              <a:t>Es la rectificación o la modificación de asientos, estos pueden ser de nacimiento, matrimonio o defunción.</a:t>
            </a:r>
          </a:p>
          <a:p>
            <a:pPr algn="just"/>
            <a:endParaRPr lang="en-US" sz="2000" dirty="0"/>
          </a:p>
        </p:txBody>
      </p:sp>
      <p:pic>
        <p:nvPicPr>
          <p:cNvPr id="3" name="Imagen 2">
            <a:extLst>
              <a:ext uri="{FF2B5EF4-FFF2-40B4-BE49-F238E27FC236}">
                <a16:creationId xmlns:a16="http://schemas.microsoft.com/office/drawing/2014/main" id="{5A1D2E25-D0B2-B4AA-DC4D-76D2D2D322FC}"/>
              </a:ext>
            </a:extLst>
          </p:cNvPr>
          <p:cNvPicPr>
            <a:picLocks noChangeAspect="1"/>
          </p:cNvPicPr>
          <p:nvPr/>
        </p:nvPicPr>
        <p:blipFill rotWithShape="1">
          <a:blip r:embed="rId3"/>
          <a:srcRect l="9987" t="7187" r="9564" b="11551"/>
          <a:stretch/>
        </p:blipFill>
        <p:spPr>
          <a:xfrm>
            <a:off x="843038" y="1463230"/>
            <a:ext cx="4284547" cy="4740800"/>
          </a:xfrm>
          <a:prstGeom prst="rect">
            <a:avLst/>
          </a:prstGeom>
        </p:spPr>
      </p:pic>
    </p:spTree>
    <p:extLst>
      <p:ext uri="{BB962C8B-B14F-4D97-AF65-F5344CB8AC3E}">
        <p14:creationId xmlns:p14="http://schemas.microsoft.com/office/powerpoint/2010/main" val="28450064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14748"/>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994849" y="171500"/>
            <a:ext cx="8494196" cy="1047927"/>
          </a:xfrm>
        </p:spPr>
        <p:txBody>
          <a:bodyPr anchor="b">
            <a:normAutofit/>
          </a:bodyPr>
          <a:lstStyle/>
          <a:p>
            <a:pPr algn="r"/>
            <a:r>
              <a:rPr lang="es-MX" altLang="es-CR" sz="4000" b="1" dirty="0">
                <a:solidFill>
                  <a:schemeClr val="accent1">
                    <a:lumMod val="75000"/>
                  </a:schemeClr>
                </a:solidFill>
                <a:effectLst>
                  <a:outerShdw blurRad="38100" dist="38100" dir="2700000" algn="tl">
                    <a:srgbClr val="000000">
                      <a:alpha val="43137"/>
                    </a:srgbClr>
                  </a:outerShdw>
                </a:effectLst>
                <a:latin typeface="+mn-lt"/>
              </a:rPr>
              <a:t>DERECHOS SUBJETIVOS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98662" y="2007066"/>
            <a:ext cx="5092861" cy="2843867"/>
          </a:xfrm>
        </p:spPr>
        <p:txBody>
          <a:bodyPr>
            <a:normAutofit/>
          </a:bodyPr>
          <a:lstStyle/>
          <a:p>
            <a:pPr algn="just"/>
            <a:r>
              <a:rPr lang="es-ES" sz="1700" b="1" dirty="0">
                <a:solidFill>
                  <a:schemeClr val="accent1"/>
                </a:solidFill>
                <a:effectLst>
                  <a:outerShdw blurRad="38100" dist="38100" dir="2700000" algn="tl">
                    <a:srgbClr val="000000">
                      <a:alpha val="43137"/>
                    </a:srgbClr>
                  </a:outerShdw>
                </a:effectLst>
              </a:rPr>
              <a:t>Ocurso por derechos subjetivos: </a:t>
            </a:r>
          </a:p>
          <a:p>
            <a:pPr marL="0" indent="0" algn="just">
              <a:buNone/>
            </a:pPr>
            <a:r>
              <a:rPr lang="es-ES" sz="1700" dirty="0"/>
              <a:t>Es el derecho que tiene una persona a elegir si desea seguir identificándose con los mismos apellidos que ha portado toda su vida o si decide cambiarlos, esto en los casos en que se realice algún cambio en su filiación, teniendo presente la implicación legal que este cambio significa.</a:t>
            </a:r>
          </a:p>
          <a:p>
            <a:pPr algn="just"/>
            <a:endParaRPr lang="en-US" sz="1700" dirty="0"/>
          </a:p>
        </p:txBody>
      </p:sp>
      <p:pic>
        <p:nvPicPr>
          <p:cNvPr id="3" name="Imagen 2">
            <a:extLst>
              <a:ext uri="{FF2B5EF4-FFF2-40B4-BE49-F238E27FC236}">
                <a16:creationId xmlns:a16="http://schemas.microsoft.com/office/drawing/2014/main" id="{A7FF2FFF-BE94-DA3E-2D57-F6717E84667E}"/>
              </a:ext>
            </a:extLst>
          </p:cNvPr>
          <p:cNvPicPr>
            <a:picLocks noChangeAspect="1"/>
          </p:cNvPicPr>
          <p:nvPr/>
        </p:nvPicPr>
        <p:blipFill rotWithShape="1">
          <a:blip r:embed="rId3"/>
          <a:srcRect l="10088" t="3646" r="11590" b="23258"/>
          <a:stretch/>
        </p:blipFill>
        <p:spPr>
          <a:xfrm>
            <a:off x="6597569" y="1508384"/>
            <a:ext cx="3935397" cy="4654152"/>
          </a:xfrm>
          <a:prstGeom prst="rect">
            <a:avLst/>
          </a:prstGeom>
        </p:spPr>
      </p:pic>
    </p:spTree>
    <p:extLst>
      <p:ext uri="{BB962C8B-B14F-4D97-AF65-F5344CB8AC3E}">
        <p14:creationId xmlns:p14="http://schemas.microsoft.com/office/powerpoint/2010/main" val="3721414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MX" altLang="es-CR" sz="4000" b="1" dirty="0">
                <a:solidFill>
                  <a:schemeClr val="accent1">
                    <a:lumMod val="75000"/>
                  </a:schemeClr>
                </a:solidFill>
                <a:effectLst>
                  <a:outerShdw blurRad="38100" dist="38100" dir="2700000" algn="tl">
                    <a:srgbClr val="000000">
                      <a:alpha val="43137"/>
                    </a:srgbClr>
                  </a:outerShdw>
                </a:effectLst>
                <a:latin typeface="+mn-lt"/>
              </a:rPr>
              <a:t>CAMBIO DE NOMBRE POR IDENTIDAD DE GÉNERO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fontScale="92500" lnSpcReduction="10000"/>
          </a:bodyPr>
          <a:lstStyle/>
          <a:p>
            <a:pPr algn="just" fontAlgn="auto">
              <a:lnSpc>
                <a:spcPct val="150000"/>
              </a:lnSpc>
              <a:spcBef>
                <a:spcPts val="0"/>
              </a:spcBef>
              <a:spcAft>
                <a:spcPts val="0"/>
              </a:spcAft>
              <a:defRPr/>
            </a:pPr>
            <a:r>
              <a:rPr lang="es-MX" sz="1700" dirty="0">
                <a:solidFill>
                  <a:schemeClr val="tx1"/>
                </a:solidFill>
              </a:rPr>
              <a:t>TÍTULO X CAPÍTULO ÚNICO CAMBIO DE NOMBRE POR IDENTIDAD DE GENERO </a:t>
            </a:r>
          </a:p>
          <a:p>
            <a:pPr algn="just" fontAlgn="auto">
              <a:lnSpc>
                <a:spcPct val="150000"/>
              </a:lnSpc>
              <a:spcBef>
                <a:spcPts val="0"/>
              </a:spcBef>
              <a:spcAft>
                <a:spcPts val="0"/>
              </a:spcAft>
              <a:defRPr/>
            </a:pPr>
            <a:r>
              <a:rPr lang="es-MX" sz="1700" dirty="0">
                <a:solidFill>
                  <a:schemeClr val="tx1"/>
                </a:solidFill>
              </a:rPr>
              <a:t>Nota: Creado un nuevo Título X, cambiada la denominación y número del anterior Título X y corrida la numeración de los artículos allí contenidos, por el articulo 1 del Decreto TSE </a:t>
            </a:r>
            <a:r>
              <a:rPr lang="es-MX" sz="1700" dirty="0" err="1">
                <a:solidFill>
                  <a:schemeClr val="tx1"/>
                </a:solidFill>
              </a:rPr>
              <a:t>N°</a:t>
            </a:r>
            <a:r>
              <a:rPr lang="es-MX" sz="1700" dirty="0">
                <a:solidFill>
                  <a:schemeClr val="tx1"/>
                </a:solidFill>
              </a:rPr>
              <a:t> 7-2018, publicado en el Alcance n.°85 de 16 de mayo de 2018.</a:t>
            </a:r>
          </a:p>
          <a:p>
            <a:pPr marL="0" indent="0" algn="just" fontAlgn="auto">
              <a:lnSpc>
                <a:spcPct val="150000"/>
              </a:lnSpc>
              <a:spcBef>
                <a:spcPts val="0"/>
              </a:spcBef>
              <a:spcAft>
                <a:spcPts val="0"/>
              </a:spcAft>
              <a:buNone/>
              <a:defRPr/>
            </a:pPr>
            <a:endParaRPr lang="es-CR" altLang="es-CR" sz="1700" dirty="0">
              <a:ea typeface="Calibri" panose="020F0502020204030204" pitchFamily="34" charset="0"/>
              <a:cs typeface="Times New Roman" panose="02020603050405020304" pitchFamily="18" charset="0"/>
            </a:endParaRPr>
          </a:p>
          <a:p>
            <a:pPr marL="0" indent="0" algn="just" fontAlgn="auto">
              <a:lnSpc>
                <a:spcPct val="150000"/>
              </a:lnSpc>
              <a:spcBef>
                <a:spcPts val="0"/>
              </a:spcBef>
              <a:spcAft>
                <a:spcPts val="0"/>
              </a:spcAft>
              <a:buNone/>
              <a:defRPr/>
            </a:pPr>
            <a:r>
              <a:rPr lang="es-CR" altLang="es-CR" sz="1700" b="1" dirty="0">
                <a:solidFill>
                  <a:schemeClr val="accent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Artículo 52. </a:t>
            </a:r>
            <a:r>
              <a:rPr lang="es-CR" altLang="es-CR" sz="1700" dirty="0">
                <a:ea typeface="Calibri" panose="020F0502020204030204" pitchFamily="34" charset="0"/>
                <a:cs typeface="Times New Roman" panose="02020603050405020304" pitchFamily="18" charset="0"/>
              </a:rPr>
              <a:t>Toda persona mayor de edad que desee cambiar su nombre por considerar que no se corresponde con su identidad de género autopercibida podrá, por una única vez y a través del procedimiento de ocurso, solicitarlo a la Sección de Actos Jurídicos del Registro Civil. Para ello, deberá hacer la petición por escrito y presentarla personalmente o por intermedio de un tercero, pero en este último caso el documento deberá estar autenticado por un profesional en Derecho.</a:t>
            </a:r>
          </a:p>
          <a:p>
            <a:pPr marL="0" indent="0" algn="just" fontAlgn="auto">
              <a:spcAft>
                <a:spcPts val="0"/>
              </a:spcAft>
              <a:buNone/>
              <a:defRPr/>
            </a:pPr>
            <a:r>
              <a:rPr lang="es-CR" altLang="es-CR" sz="1700" dirty="0">
                <a:ea typeface="Calibri" panose="020F0502020204030204" pitchFamily="34" charset="0"/>
                <a:cs typeface="Times New Roman" panose="02020603050405020304" pitchFamily="18" charset="0"/>
              </a:rPr>
              <a:t> </a:t>
            </a:r>
            <a:br>
              <a:rPr lang="es-CR" altLang="es-CR" sz="2000" dirty="0">
                <a:latin typeface="Century Gothic" panose="020B0502020202020204" pitchFamily="34" charset="0"/>
                <a:ea typeface="Calibri" panose="020F0502020204030204" pitchFamily="34" charset="0"/>
                <a:cs typeface="Times New Roman" panose="02020603050405020304" pitchFamily="18" charset="0"/>
              </a:rPr>
            </a:br>
            <a:endParaRPr lang="es-MX" sz="20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07569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5" y="1701478"/>
            <a:ext cx="10777751" cy="4467828"/>
          </a:xfrm>
        </p:spPr>
        <p:txBody>
          <a:bodyPr>
            <a:normAutofit fontScale="40000" lnSpcReduction="20000"/>
          </a:bodyPr>
          <a:lstStyle/>
          <a:p>
            <a:pPr marL="0" indent="0" algn="just">
              <a:lnSpc>
                <a:spcPct val="120000"/>
              </a:lnSpc>
              <a:spcBef>
                <a:spcPts val="0"/>
              </a:spcBef>
              <a:buNone/>
            </a:pPr>
            <a:r>
              <a:rPr lang="es-CR" altLang="es-CR" sz="4300" b="1" dirty="0">
                <a:solidFill>
                  <a:schemeClr val="accent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Artículo 52.</a:t>
            </a:r>
            <a:r>
              <a:rPr lang="es-CR" altLang="es-CR" sz="4300" dirty="0">
                <a:ea typeface="Calibri" panose="020F0502020204030204" pitchFamily="34" charset="0"/>
                <a:cs typeface="Times New Roman" panose="02020603050405020304" pitchFamily="18" charset="0"/>
              </a:rPr>
              <a:t> Toda persona mayor de edad que desee cambiar su nombre por considerar que no se corresponde con su identidad de género autopercibida podrá, por una única vez y a través del procedimiento de ocurso, solicitarlo a la Sección de Actos Jurídicos del Registro Civil. Para ello, deberá hacer la petición por escrito y presentarla personalmente o por intermedio de un tercero, pero en este último caso el documento deberá estar autenticado por un profesional en Derecho.</a:t>
            </a:r>
          </a:p>
          <a:p>
            <a:pPr marL="0" indent="0" algn="just">
              <a:lnSpc>
                <a:spcPct val="120000"/>
              </a:lnSpc>
              <a:spcBef>
                <a:spcPts val="0"/>
              </a:spcBef>
              <a:buNone/>
            </a:pPr>
            <a:endParaRPr lang="es-CR" altLang="es-CR" sz="4300" dirty="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es-CR" altLang="es-CR" sz="4300" b="1" dirty="0">
                <a:solidFill>
                  <a:schemeClr val="accent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Artículo 53. </a:t>
            </a:r>
            <a:r>
              <a:rPr lang="es-CR" altLang="es-CR" sz="4300" dirty="0">
                <a:ea typeface="Calibri" panose="020F0502020204030204" pitchFamily="34" charset="0"/>
                <a:cs typeface="Times New Roman" panose="02020603050405020304" pitchFamily="18" charset="0"/>
              </a:rPr>
              <a:t>El Registro Civil preparará una fórmula de consentimiento informado que suscribirá la persona interesada como parte del trámite de cambio de nombre por identidad de género. No se exigirán, como requisitos para aceptar la petición, certificaciones médicas ni psicológicas u otros requisitos que puedan resultar irrazonables o patologizantes.</a:t>
            </a:r>
          </a:p>
          <a:p>
            <a:pPr marL="0" indent="0" algn="just">
              <a:lnSpc>
                <a:spcPct val="120000"/>
              </a:lnSpc>
              <a:spcBef>
                <a:spcPts val="0"/>
              </a:spcBef>
              <a:buNone/>
            </a:pPr>
            <a:endParaRPr lang="es-CR" altLang="es-CR" sz="4300" dirty="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es-CR" altLang="es-CR" sz="4300" b="1" dirty="0">
                <a:solidFill>
                  <a:schemeClr val="accent1"/>
                </a:solidFill>
                <a:effectLst>
                  <a:outerShdw blurRad="38100" dist="38100" dir="2700000" algn="tl">
                    <a:srgbClr val="000000">
                      <a:alpha val="43137"/>
                    </a:srgbClr>
                  </a:outerShdw>
                </a:effectLst>
                <a:cs typeface="Times New Roman" panose="02020603050405020304" pitchFamily="18" charset="0"/>
              </a:rPr>
              <a:t>Artículo 54. </a:t>
            </a:r>
            <a:r>
              <a:rPr lang="es-CR" altLang="es-CR" sz="4300" dirty="0">
                <a:cs typeface="Times New Roman" panose="02020603050405020304" pitchFamily="18" charset="0"/>
              </a:rPr>
              <a:t>En este tipo de procedimientos, no se ordenará la publicación de edictos prevista en los numerales 55 del Código Civil, 65 y 66 de la Ley Orgánica del Tribunal Supremo de Elecciones y del Registro Civil. Tampoco serán necesarias las audiencias al Ministerio Público y al Ministerio de Seguridad Pública.</a:t>
            </a:r>
          </a:p>
          <a:p>
            <a:pPr marL="0" indent="0" algn="just">
              <a:lnSpc>
                <a:spcPct val="120000"/>
              </a:lnSpc>
              <a:spcBef>
                <a:spcPts val="0"/>
              </a:spcBef>
              <a:buNone/>
            </a:pPr>
            <a:br>
              <a:rPr lang="es-CR" altLang="es-CR" sz="4300" dirty="0">
                <a:cs typeface="Times New Roman" panose="02020603050405020304" pitchFamily="18" charset="0"/>
              </a:rPr>
            </a:br>
            <a:br>
              <a:rPr lang="es-CR" altLang="es-CR" sz="1700" dirty="0">
                <a:cs typeface="Times New Roman" panose="02020603050405020304" pitchFamily="18" charset="0"/>
              </a:rPr>
            </a:br>
            <a:endParaRPr lang="en-US" sz="1700" dirty="0">
              <a:cs typeface="Times New Roman" panose="02020603050405020304" pitchFamily="18" charset="0"/>
            </a:endParaRPr>
          </a:p>
        </p:txBody>
      </p:sp>
    </p:spTree>
    <p:extLst>
      <p:ext uri="{BB962C8B-B14F-4D97-AF65-F5344CB8AC3E}">
        <p14:creationId xmlns:p14="http://schemas.microsoft.com/office/powerpoint/2010/main" val="2601779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fontScale="90000"/>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CUSTODIA, ESTADO, USO, </a:t>
            </a:r>
            <a:br>
              <a:rPr lang="es-CR" sz="4000" b="1" dirty="0">
                <a:solidFill>
                  <a:schemeClr val="accent1">
                    <a:lumMod val="75000"/>
                  </a:schemeClr>
                </a:solidFill>
                <a:effectLst>
                  <a:outerShdw blurRad="38100" dist="38100" dir="2700000" algn="tl">
                    <a:srgbClr val="000000">
                      <a:alpha val="43137"/>
                    </a:srgbClr>
                  </a:outerShdw>
                </a:effectLst>
                <a:latin typeface="+mn-lt"/>
              </a:rPr>
            </a:br>
            <a:r>
              <a:rPr lang="es-CR" sz="4000" b="1" dirty="0">
                <a:solidFill>
                  <a:schemeClr val="accent1">
                    <a:lumMod val="75000"/>
                  </a:schemeClr>
                </a:solidFill>
                <a:effectLst>
                  <a:outerShdw blurRad="38100" dist="38100" dir="2700000" algn="tl">
                    <a:srgbClr val="000000">
                      <a:alpha val="43137"/>
                    </a:srgbClr>
                  </a:outerShdw>
                </a:effectLst>
                <a:latin typeface="+mn-lt"/>
              </a:rPr>
              <a:t>CONTROL Y ENVÍO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fontScale="92500" lnSpcReduction="10000"/>
          </a:bodyPr>
          <a:lstStyle/>
          <a:p>
            <a:pPr marL="0" indent="0" algn="just">
              <a:buNone/>
            </a:pPr>
            <a:r>
              <a:rPr lang="es-CR" sz="1800" b="1" dirty="0">
                <a:solidFill>
                  <a:schemeClr val="accent1">
                    <a:lumMod val="75000"/>
                  </a:schemeClr>
                </a:solidFill>
                <a:effectLst>
                  <a:outerShdw blurRad="38100" dist="38100" dir="2700000" algn="tl">
                    <a:srgbClr val="000000">
                      <a:alpha val="43137"/>
                    </a:srgbClr>
                  </a:outerShdw>
                </a:effectLst>
                <a:ea typeface="+mj-ea"/>
                <a:cs typeface="+mj-cs"/>
              </a:rPr>
              <a:t>Custodiar</a:t>
            </a:r>
            <a:r>
              <a:rPr lang="es-CR" sz="1800" dirty="0"/>
              <a:t> los certificados a su cargo a fin de evitar que éstos sean sustraídos, alterados o destruidos. Los certificados de declaración asignados a un Registrador Auxiliar sólo podrán ser utilizados por éste.</a:t>
            </a:r>
          </a:p>
          <a:p>
            <a:pPr marL="0" indent="0" algn="just">
              <a:buNone/>
            </a:pPr>
            <a:endParaRPr lang="es-CR" sz="1800" dirty="0"/>
          </a:p>
          <a:p>
            <a:pPr marL="0" indent="0" algn="just">
              <a:buNone/>
            </a:pPr>
            <a:r>
              <a:rPr lang="es-CR" sz="1800" b="1" dirty="0">
                <a:solidFill>
                  <a:schemeClr val="accent1">
                    <a:lumMod val="75000"/>
                  </a:schemeClr>
                </a:solidFill>
                <a:effectLst>
                  <a:outerShdw blurRad="38100" dist="38100" dir="2700000" algn="tl">
                    <a:srgbClr val="000000">
                      <a:alpha val="43137"/>
                    </a:srgbClr>
                  </a:outerShdw>
                </a:effectLst>
                <a:ea typeface="+mj-ea"/>
                <a:cs typeface="+mj-cs"/>
              </a:rPr>
              <a:t>El Estado </a:t>
            </a:r>
            <a:r>
              <a:rPr lang="es-CR" sz="1800" dirty="0"/>
              <a:t>de los certificados debe ser óptimo, evitar lugares húmedos, suciedad, rupturas, manchas de alimentos o de tintas o correctores.</a:t>
            </a:r>
          </a:p>
          <a:p>
            <a:pPr marL="0" indent="0" algn="just">
              <a:buNone/>
            </a:pPr>
            <a:endParaRPr lang="es-CR" sz="1800" dirty="0"/>
          </a:p>
          <a:p>
            <a:pPr marL="0" indent="0" algn="just">
              <a:buNone/>
            </a:pPr>
            <a:r>
              <a:rPr lang="es-CR" sz="1800" b="1" dirty="0">
                <a:solidFill>
                  <a:schemeClr val="accent1">
                    <a:lumMod val="75000"/>
                  </a:schemeClr>
                </a:solidFill>
                <a:effectLst>
                  <a:outerShdw blurRad="38100" dist="38100" dir="2700000" algn="tl">
                    <a:srgbClr val="000000">
                      <a:alpha val="43137"/>
                    </a:srgbClr>
                  </a:outerShdw>
                </a:effectLst>
                <a:ea typeface="+mj-ea"/>
                <a:cs typeface="+mj-cs"/>
              </a:rPr>
              <a:t>El Uso </a:t>
            </a:r>
            <a:r>
              <a:rPr lang="es-CR" sz="1800" dirty="0"/>
              <a:t>incorrecto o diferente de los certificados de declaración a los autorizados por el Registro Civil hará incurrir en </a:t>
            </a:r>
            <a:r>
              <a:rPr lang="es-CR" sz="1800" u="sng" dirty="0"/>
              <a:t>falta grave</a:t>
            </a:r>
            <a:r>
              <a:rPr lang="es-CR" sz="1800" dirty="0"/>
              <a:t>.  Completar correctamente sin abreviaturas, borrones ni manchones.</a:t>
            </a:r>
          </a:p>
          <a:p>
            <a:pPr marL="0" indent="0" algn="just">
              <a:buNone/>
            </a:pPr>
            <a:endParaRPr lang="es-CR" sz="1800" dirty="0"/>
          </a:p>
          <a:p>
            <a:pPr marL="0" indent="0" algn="just">
              <a:buNone/>
            </a:pPr>
            <a:r>
              <a:rPr lang="es-CR" sz="1800" dirty="0"/>
              <a:t>Llevar un </a:t>
            </a:r>
            <a:r>
              <a:rPr lang="es-CR" sz="1800" b="1" dirty="0">
                <a:solidFill>
                  <a:schemeClr val="accent1">
                    <a:lumMod val="75000"/>
                  </a:schemeClr>
                </a:solidFill>
                <a:effectLst>
                  <a:outerShdw blurRad="38100" dist="38100" dir="2700000" algn="tl">
                    <a:srgbClr val="000000">
                      <a:alpha val="43137"/>
                    </a:srgbClr>
                  </a:outerShdw>
                </a:effectLst>
              </a:rPr>
              <a:t>control</a:t>
            </a:r>
            <a:r>
              <a:rPr lang="es-CR" sz="1800" b="1" dirty="0"/>
              <a:t> </a:t>
            </a:r>
            <a:r>
              <a:rPr lang="es-CR" sz="1800" dirty="0"/>
              <a:t>secuencial de la asignación de los certificados a las personas asignadas, las registradas y los entregados al Registro.</a:t>
            </a:r>
          </a:p>
          <a:p>
            <a:pPr marL="0" indent="0" algn="just">
              <a:buNone/>
            </a:pPr>
            <a:endParaRPr lang="es-CR" sz="1800" dirty="0"/>
          </a:p>
          <a:p>
            <a:pPr marL="0" indent="0" algn="just">
              <a:buNone/>
            </a:pPr>
            <a:r>
              <a:rPr lang="es-CR" sz="1800" b="1" dirty="0">
                <a:solidFill>
                  <a:schemeClr val="accent1">
                    <a:lumMod val="75000"/>
                  </a:schemeClr>
                </a:solidFill>
                <a:effectLst>
                  <a:outerShdw blurRad="38100" dist="38100" dir="2700000" algn="tl">
                    <a:srgbClr val="000000">
                      <a:alpha val="43137"/>
                    </a:srgbClr>
                  </a:outerShdw>
                </a:effectLst>
              </a:rPr>
              <a:t>Enviar</a:t>
            </a:r>
            <a:r>
              <a:rPr lang="es-CR" sz="1800" dirty="0"/>
              <a:t> al Registro Civil a través de un medio seguro, los certificados en el plazo máximo de 8 días hábiles.</a:t>
            </a:r>
          </a:p>
          <a:p>
            <a:pPr marL="0" indent="0" algn="just">
              <a:buNone/>
            </a:pPr>
            <a:endParaRPr lang="es-CR" sz="1700" dirty="0"/>
          </a:p>
        </p:txBody>
      </p:sp>
    </p:spTree>
    <p:extLst>
      <p:ext uri="{BB962C8B-B14F-4D97-AF65-F5344CB8AC3E}">
        <p14:creationId xmlns:p14="http://schemas.microsoft.com/office/powerpoint/2010/main" val="3896399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gn="just">
              <a:lnSpc>
                <a:spcPct val="100000"/>
              </a:lnSpc>
              <a:spcBef>
                <a:spcPts val="0"/>
              </a:spcBef>
              <a:buNone/>
            </a:pPr>
            <a:r>
              <a:rPr lang="es-CR" altLang="es-CR" sz="1700" b="1" dirty="0">
                <a:solidFill>
                  <a:schemeClr val="accent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Artículo 55. </a:t>
            </a:r>
            <a:r>
              <a:rPr lang="es-CR" altLang="es-CR" sz="1700" dirty="0">
                <a:ea typeface="Calibri" panose="020F0502020204030204" pitchFamily="34" charset="0"/>
                <a:cs typeface="Times New Roman" panose="02020603050405020304" pitchFamily="18" charset="0"/>
              </a:rPr>
              <a:t>Una vez que se haya verificado que la solicitud lo es por identidad de género autopercibida y que el formulario de consentimiento informado sea firmado por la persona interesada, se procederá a emitir la resolución de estilo y se ordenará rectificar el asiento de nacimiento, en el cual se hará una anotación marginal que dé cuenta de la situación, sin que esa rectificación incida respecto del sexo de nacimiento inscrito. En los términos de la Ley </a:t>
            </a:r>
            <a:r>
              <a:rPr lang="es-CR" altLang="es-CR" sz="1700" dirty="0" err="1">
                <a:ea typeface="Calibri" panose="020F0502020204030204" pitchFamily="34" charset="0"/>
                <a:cs typeface="Times New Roman" panose="02020603050405020304" pitchFamily="18" charset="0"/>
              </a:rPr>
              <a:t>N°</a:t>
            </a:r>
            <a:r>
              <a:rPr lang="es-CR" altLang="es-CR" sz="1700" dirty="0">
                <a:ea typeface="Calibri" panose="020F0502020204030204" pitchFamily="34" charset="0"/>
                <a:cs typeface="Times New Roman" panose="02020603050405020304" pitchFamily="18" charset="0"/>
              </a:rPr>
              <a:t> 8968 “Ley de protección de la persona frente al tratamiento de sus datos personales”, esa marginal será considerada como dato sensible y el procedimiento de cambio de nombre será confidencial.</a:t>
            </a:r>
            <a:br>
              <a:rPr lang="es-CR" altLang="es-CR" sz="1700" dirty="0">
                <a:ea typeface="Calibri" panose="020F0502020204030204" pitchFamily="34" charset="0"/>
                <a:cs typeface="Times New Roman" panose="02020603050405020304" pitchFamily="18" charset="0"/>
              </a:rPr>
            </a:br>
            <a:br>
              <a:rPr lang="es-CR" altLang="es-CR" sz="1700" dirty="0">
                <a:ea typeface="Calibri" panose="020F0502020204030204" pitchFamily="34" charset="0"/>
                <a:cs typeface="Times New Roman" panose="02020603050405020304" pitchFamily="18" charset="0"/>
              </a:rPr>
            </a:br>
            <a:r>
              <a:rPr lang="es-CR" altLang="es-CR" sz="1700" b="1" dirty="0">
                <a:solidFill>
                  <a:schemeClr val="accent1"/>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Artículo 56. </a:t>
            </a:r>
            <a:r>
              <a:rPr lang="es-CR" altLang="es-CR" sz="1700" dirty="0">
                <a:ea typeface="Calibri" panose="020F0502020204030204" pitchFamily="34" charset="0"/>
                <a:cs typeface="Times New Roman" panose="02020603050405020304" pitchFamily="18" charset="0"/>
              </a:rPr>
              <a:t>Las peticiones de cambio de nombre que no sean en razón de la identidad de género autopercibida continuarán tramitándose en proceso judicial no contencioso.</a:t>
            </a:r>
            <a:endParaRPr lang="en-US" sz="1700" dirty="0"/>
          </a:p>
        </p:txBody>
      </p:sp>
    </p:spTree>
    <p:extLst>
      <p:ext uri="{BB962C8B-B14F-4D97-AF65-F5344CB8AC3E}">
        <p14:creationId xmlns:p14="http://schemas.microsoft.com/office/powerpoint/2010/main" val="3262633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MX" altLang="es-CR" sz="4000" b="1" dirty="0">
                <a:solidFill>
                  <a:schemeClr val="accent1">
                    <a:lumMod val="75000"/>
                  </a:schemeClr>
                </a:solidFill>
                <a:effectLst>
                  <a:outerShdw blurRad="38100" dist="38100" dir="2700000" algn="tl">
                    <a:srgbClr val="000000">
                      <a:alpha val="43137"/>
                    </a:srgbClr>
                  </a:outerShdw>
                </a:effectLst>
                <a:latin typeface="+mn-lt"/>
              </a:rPr>
              <a:t>SE DEBE COMPLETAR DOS FORMULARIOS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Imagen 2">
            <a:extLst>
              <a:ext uri="{FF2B5EF4-FFF2-40B4-BE49-F238E27FC236}">
                <a16:creationId xmlns:a16="http://schemas.microsoft.com/office/drawing/2014/main" id="{B272BFD6-43A8-F5CA-77DD-9B94B17A8E58}"/>
              </a:ext>
            </a:extLst>
          </p:cNvPr>
          <p:cNvPicPr>
            <a:picLocks noChangeAspect="1"/>
          </p:cNvPicPr>
          <p:nvPr/>
        </p:nvPicPr>
        <p:blipFill rotWithShape="1">
          <a:blip r:embed="rId3"/>
          <a:srcRect l="11033" t="2727" r="10208" b="6895"/>
          <a:stretch/>
        </p:blipFill>
        <p:spPr>
          <a:xfrm>
            <a:off x="6095999" y="1508384"/>
            <a:ext cx="3495555" cy="4556750"/>
          </a:xfrm>
          <a:prstGeom prst="rect">
            <a:avLst/>
          </a:prstGeom>
        </p:spPr>
      </p:pic>
      <p:sp>
        <p:nvSpPr>
          <p:cNvPr id="6" name="Title 1">
            <a:extLst>
              <a:ext uri="{FF2B5EF4-FFF2-40B4-BE49-F238E27FC236}">
                <a16:creationId xmlns:a16="http://schemas.microsoft.com/office/drawing/2014/main" id="{E6FEB516-C3CB-B04D-B0EF-E634A0E83154}"/>
              </a:ext>
            </a:extLst>
          </p:cNvPr>
          <p:cNvSpPr txBox="1">
            <a:spLocks/>
          </p:cNvSpPr>
          <p:nvPr/>
        </p:nvSpPr>
        <p:spPr>
          <a:xfrm>
            <a:off x="738897" y="2905036"/>
            <a:ext cx="4296455" cy="104792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800" b="1" dirty="0">
                <a:solidFill>
                  <a:schemeClr val="accent1">
                    <a:lumMod val="75000"/>
                  </a:schemeClr>
                </a:solidFill>
                <a:effectLst>
                  <a:outerShdw blurRad="38100" dist="38100" dir="2700000" algn="tl">
                    <a:srgbClr val="000000">
                      <a:alpha val="43137"/>
                    </a:srgbClr>
                  </a:outerShdw>
                </a:effectLst>
                <a:latin typeface="+mn-lt"/>
              </a:rPr>
              <a:t>SOLICITUD DEL TRÁMITE</a:t>
            </a:r>
            <a:endParaRPr lang="en-CR" sz="3800" b="1" dirty="0">
              <a:effectLst>
                <a:outerShdw blurRad="38100" dist="38100" dir="2700000" algn="tl">
                  <a:srgbClr val="000000">
                    <a:alpha val="43137"/>
                  </a:srgbClr>
                </a:outerShdw>
              </a:effectLst>
              <a:latin typeface="+mn-lt"/>
              <a:cs typeface="Arial" panose="020B0604020202020204" pitchFamily="34" charset="0"/>
            </a:endParaRPr>
          </a:p>
        </p:txBody>
      </p:sp>
    </p:spTree>
    <p:extLst>
      <p:ext uri="{BB962C8B-B14F-4D97-AF65-F5344CB8AC3E}">
        <p14:creationId xmlns:p14="http://schemas.microsoft.com/office/powerpoint/2010/main" val="40581657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738897" y="2905036"/>
            <a:ext cx="4296455" cy="1047927"/>
          </a:xfrm>
        </p:spPr>
        <p:txBody>
          <a:bodyPr anchor="b">
            <a:noAutofit/>
          </a:bodyPr>
          <a:lstStyle/>
          <a:p>
            <a:pPr algn="ctr"/>
            <a:r>
              <a:rPr lang="es-ES" sz="3800" b="1" dirty="0">
                <a:solidFill>
                  <a:schemeClr val="accent1">
                    <a:lumMod val="75000"/>
                  </a:schemeClr>
                </a:solidFill>
                <a:effectLst>
                  <a:outerShdw blurRad="38100" dist="38100" dir="2700000" algn="tl">
                    <a:srgbClr val="000000">
                      <a:alpha val="43137"/>
                    </a:srgbClr>
                  </a:outerShdw>
                </a:effectLst>
                <a:latin typeface="+mn-lt"/>
                <a:cs typeface="+mj-cs"/>
              </a:rPr>
              <a:t>CONSENTIMIENTO </a:t>
            </a:r>
            <a:br>
              <a:rPr lang="es-ES" sz="3800" b="1" dirty="0">
                <a:solidFill>
                  <a:schemeClr val="accent1">
                    <a:lumMod val="75000"/>
                  </a:schemeClr>
                </a:solidFill>
                <a:effectLst>
                  <a:outerShdw blurRad="38100" dist="38100" dir="2700000" algn="tl">
                    <a:srgbClr val="000000">
                      <a:alpha val="43137"/>
                    </a:srgbClr>
                  </a:outerShdw>
                </a:effectLst>
                <a:latin typeface="+mn-lt"/>
                <a:cs typeface="+mj-cs"/>
              </a:rPr>
            </a:br>
            <a:r>
              <a:rPr lang="es-ES" sz="3800" b="1" dirty="0">
                <a:solidFill>
                  <a:schemeClr val="accent1">
                    <a:lumMod val="75000"/>
                  </a:schemeClr>
                </a:solidFill>
                <a:effectLst>
                  <a:outerShdw blurRad="38100" dist="38100" dir="2700000" algn="tl">
                    <a:srgbClr val="000000">
                      <a:alpha val="43137"/>
                    </a:srgbClr>
                  </a:outerShdw>
                </a:effectLst>
                <a:latin typeface="+mn-lt"/>
              </a:rPr>
              <a:t>INFORMADO</a:t>
            </a:r>
            <a:endParaRPr lang="en-CR" sz="38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2">
            <a:extLst>
              <a:ext uri="{FF2B5EF4-FFF2-40B4-BE49-F238E27FC236}">
                <a16:creationId xmlns:a16="http://schemas.microsoft.com/office/drawing/2014/main" id="{7C9B63A2-2F5B-44FE-0ADB-75385EF5976C}"/>
              </a:ext>
            </a:extLst>
          </p:cNvPr>
          <p:cNvPicPr>
            <a:picLocks noGrp="1" noChangeAspect="1"/>
          </p:cNvPicPr>
          <p:nvPr>
            <p:ph idx="1"/>
          </p:nvPr>
        </p:nvPicPr>
        <p:blipFill>
          <a:blip r:embed="rId3"/>
          <a:stretch>
            <a:fillRect/>
          </a:stretch>
        </p:blipFill>
        <p:spPr>
          <a:xfrm>
            <a:off x="5035352" y="853011"/>
            <a:ext cx="3430885" cy="4721402"/>
          </a:xfrm>
          <a:prstGeom prst="rect">
            <a:avLst/>
          </a:prstGeom>
        </p:spPr>
      </p:pic>
      <p:pic>
        <p:nvPicPr>
          <p:cNvPr id="4" name="Imagen 3">
            <a:extLst>
              <a:ext uri="{FF2B5EF4-FFF2-40B4-BE49-F238E27FC236}">
                <a16:creationId xmlns:a16="http://schemas.microsoft.com/office/drawing/2014/main" id="{DDF479C6-2AC9-35EC-089C-66C97CD898A6}"/>
              </a:ext>
            </a:extLst>
          </p:cNvPr>
          <p:cNvPicPr>
            <a:picLocks noChangeAspect="1"/>
          </p:cNvPicPr>
          <p:nvPr/>
        </p:nvPicPr>
        <p:blipFill rotWithShape="1">
          <a:blip r:embed="rId4"/>
          <a:srcRect l="7247" r="6567"/>
          <a:stretch/>
        </p:blipFill>
        <p:spPr>
          <a:xfrm>
            <a:off x="8138158" y="926309"/>
            <a:ext cx="3187989" cy="4574805"/>
          </a:xfrm>
          <a:prstGeom prst="rect">
            <a:avLst/>
          </a:prstGeom>
        </p:spPr>
      </p:pic>
    </p:spTree>
    <p:extLst>
      <p:ext uri="{BB962C8B-B14F-4D97-AF65-F5344CB8AC3E}">
        <p14:creationId xmlns:p14="http://schemas.microsoft.com/office/powerpoint/2010/main" val="22874585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E563C-0426-33E8-5EEC-1D8EFCC8051F}"/>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0504A064-B394-B206-F680-A0D4C68F1A70}"/>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D20BBE38-F3B0-D2D7-9873-689651C37E23}"/>
              </a:ext>
            </a:extLst>
          </p:cNvPr>
          <p:cNvSpPr>
            <a:spLocks noGrp="1"/>
          </p:cNvSpPr>
          <p:nvPr>
            <p:ph type="title"/>
          </p:nvPr>
        </p:nvSpPr>
        <p:spPr>
          <a:xfrm>
            <a:off x="2729378" y="460457"/>
            <a:ext cx="8494196" cy="1047927"/>
          </a:xfrm>
        </p:spPr>
        <p:txBody>
          <a:bodyPr anchor="b">
            <a:norm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PATERNIDAD ADMINISTRATIVA</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6" name="Marcador de contenido 5">
            <a:extLst>
              <a:ext uri="{FF2B5EF4-FFF2-40B4-BE49-F238E27FC236}">
                <a16:creationId xmlns:a16="http://schemas.microsoft.com/office/drawing/2014/main" id="{487E9BAD-DABD-9151-1541-63AC650D4566}"/>
              </a:ext>
            </a:extLst>
          </p:cNvPr>
          <p:cNvSpPr>
            <a:spLocks noGrp="1"/>
          </p:cNvSpPr>
          <p:nvPr>
            <p:ph idx="1"/>
          </p:nvPr>
        </p:nvSpPr>
        <p:spPr/>
        <p:txBody>
          <a:bodyPr>
            <a:normAutofit/>
          </a:bodyPr>
          <a:lstStyle/>
          <a:p>
            <a:r>
              <a:rPr lang="es-ES" sz="1700" dirty="0"/>
              <a:t>Procedimiento para el reconocimiento de hijos biológicos con presunción de paternidad.</a:t>
            </a:r>
          </a:p>
          <a:p>
            <a:pPr marL="0" indent="0">
              <a:buNone/>
            </a:pPr>
            <a:endParaRPr lang="es-ES" sz="1700" u="sng" dirty="0"/>
          </a:p>
          <a:p>
            <a:pPr marL="0" indent="0">
              <a:buNone/>
            </a:pPr>
            <a:r>
              <a:rPr lang="es-ES" sz="1700" b="1" dirty="0">
                <a:solidFill>
                  <a:schemeClr val="accent1"/>
                </a:solidFill>
                <a:effectLst>
                  <a:outerShdw blurRad="38100" dist="38100" dir="2700000" algn="tl">
                    <a:srgbClr val="000000">
                      <a:alpha val="43137"/>
                    </a:srgbClr>
                  </a:outerShdw>
                </a:effectLst>
              </a:rPr>
              <a:t>REQUISITOS</a:t>
            </a:r>
          </a:p>
          <a:p>
            <a:r>
              <a:rPr lang="es-ES" sz="1700" dirty="0"/>
              <a:t>Documento vigente y en buen estado.</a:t>
            </a:r>
          </a:p>
          <a:p>
            <a:r>
              <a:rPr lang="es-ES" sz="1700" dirty="0"/>
              <a:t>Indicar medio para Notificaciones</a:t>
            </a:r>
          </a:p>
          <a:p>
            <a:r>
              <a:rPr lang="es-ES" sz="1700" dirty="0"/>
              <a:t>Realizar la solicitud (Reconocimiento persona Menor -Mayor)</a:t>
            </a:r>
          </a:p>
          <a:p>
            <a:r>
              <a:rPr lang="es-ES" sz="1700" dirty="0"/>
              <a:t>De conformidad con los artículos 84 y 85 del Código de Familia </a:t>
            </a:r>
          </a:p>
        </p:txBody>
      </p:sp>
    </p:spTree>
    <p:extLst>
      <p:ext uri="{BB962C8B-B14F-4D97-AF65-F5344CB8AC3E}">
        <p14:creationId xmlns:p14="http://schemas.microsoft.com/office/powerpoint/2010/main" val="34147998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F8AB7-753B-A670-20D3-668C304048F7}"/>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96CC33BE-ED74-889C-250E-416785FBEC0C}"/>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6B2C899-BA3A-D098-BD33-0A9F9FE9422E}"/>
              </a:ext>
            </a:extLst>
          </p:cNvPr>
          <p:cNvSpPr>
            <a:spLocks noGrp="1"/>
          </p:cNvSpPr>
          <p:nvPr>
            <p:ph type="title"/>
          </p:nvPr>
        </p:nvSpPr>
        <p:spPr>
          <a:xfrm>
            <a:off x="3588933" y="251956"/>
            <a:ext cx="7602942" cy="1047927"/>
          </a:xfrm>
        </p:spPr>
        <p:txBody>
          <a:bodyPr anchor="b">
            <a:norm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FORMULARIO PARA MENORES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12" name="Marcador de contenido 11" descr="Texto, Carta&#10;&#10;Descripción generada automáticamente">
            <a:extLst>
              <a:ext uri="{FF2B5EF4-FFF2-40B4-BE49-F238E27FC236}">
                <a16:creationId xmlns:a16="http://schemas.microsoft.com/office/drawing/2014/main" id="{A3FE3893-CF30-B589-1EAB-C0B2BCF8CC12}"/>
              </a:ext>
            </a:extLst>
          </p:cNvPr>
          <p:cNvPicPr>
            <a:picLocks noGrp="1" noChangeAspect="1"/>
          </p:cNvPicPr>
          <p:nvPr>
            <p:ph idx="1"/>
          </p:nvPr>
        </p:nvPicPr>
        <p:blipFill>
          <a:blip r:embed="rId3"/>
          <a:stretch>
            <a:fillRect/>
          </a:stretch>
        </p:blipFill>
        <p:spPr>
          <a:xfrm>
            <a:off x="1953828" y="1641291"/>
            <a:ext cx="3448537" cy="4351338"/>
          </a:xfrm>
        </p:spPr>
      </p:pic>
      <p:pic>
        <p:nvPicPr>
          <p:cNvPr id="14" name="Imagen 13" descr="Texto, Carta&#10;&#10;Descripción generada automáticamente">
            <a:extLst>
              <a:ext uri="{FF2B5EF4-FFF2-40B4-BE49-F238E27FC236}">
                <a16:creationId xmlns:a16="http://schemas.microsoft.com/office/drawing/2014/main" id="{837000AF-7628-52E6-94A7-6D78B538FE12}"/>
              </a:ext>
            </a:extLst>
          </p:cNvPr>
          <p:cNvPicPr>
            <a:picLocks noChangeAspect="1"/>
          </p:cNvPicPr>
          <p:nvPr/>
        </p:nvPicPr>
        <p:blipFill>
          <a:blip r:embed="rId4"/>
          <a:stretch>
            <a:fillRect/>
          </a:stretch>
        </p:blipFill>
        <p:spPr>
          <a:xfrm>
            <a:off x="6095999" y="1452195"/>
            <a:ext cx="4039164" cy="4729530"/>
          </a:xfrm>
          <a:prstGeom prst="rect">
            <a:avLst/>
          </a:prstGeom>
        </p:spPr>
      </p:pic>
    </p:spTree>
    <p:extLst>
      <p:ext uri="{BB962C8B-B14F-4D97-AF65-F5344CB8AC3E}">
        <p14:creationId xmlns:p14="http://schemas.microsoft.com/office/powerpoint/2010/main" val="35700137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71C10-E14E-F5BA-1C74-E3B85648C3BD}"/>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47C8677F-CD6B-DDFD-DD6E-BA00A9ABCA7E}"/>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7B696E1C-935F-F4B7-E36F-55BB6BA9D2C7}"/>
              </a:ext>
            </a:extLst>
          </p:cNvPr>
          <p:cNvSpPr>
            <a:spLocks noGrp="1"/>
          </p:cNvSpPr>
          <p:nvPr>
            <p:ph type="title"/>
          </p:nvPr>
        </p:nvSpPr>
        <p:spPr>
          <a:xfrm>
            <a:off x="2628900" y="460457"/>
            <a:ext cx="8629650" cy="1113700"/>
          </a:xfrm>
        </p:spPr>
        <p:txBody>
          <a:bodyPr anchor="b">
            <a:no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DIVORCIO/SEPARACION POR MUTUO CONSENTIMIENTO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6" name="Marcador de contenido 5">
            <a:extLst>
              <a:ext uri="{FF2B5EF4-FFF2-40B4-BE49-F238E27FC236}">
                <a16:creationId xmlns:a16="http://schemas.microsoft.com/office/drawing/2014/main" id="{DD941FA4-27D1-33A9-1626-F4DC9F983CB2}"/>
              </a:ext>
            </a:extLst>
          </p:cNvPr>
          <p:cNvSpPr>
            <a:spLocks noGrp="1"/>
          </p:cNvSpPr>
          <p:nvPr>
            <p:ph idx="1"/>
          </p:nvPr>
        </p:nvSpPr>
        <p:spPr/>
        <p:txBody>
          <a:bodyPr>
            <a:noAutofit/>
          </a:bodyPr>
          <a:lstStyle/>
          <a:p>
            <a:r>
              <a:rPr lang="es-ES" sz="1700" dirty="0"/>
              <a:t>Procedimiento para homologar en vía administrativa acuerdo de divorcio y/o separación por mutuo consentimiento realizado ante notario público, con el fin de producir efectos jurídicos.</a:t>
            </a:r>
          </a:p>
          <a:p>
            <a:endParaRPr lang="es-ES" sz="1700" dirty="0"/>
          </a:p>
          <a:p>
            <a:pPr marL="0" indent="0">
              <a:buNone/>
            </a:pPr>
            <a:r>
              <a:rPr lang="es-ES" sz="1700" b="1" dirty="0">
                <a:solidFill>
                  <a:schemeClr val="accent1"/>
                </a:solidFill>
                <a:effectLst>
                  <a:outerShdw blurRad="38100" dist="38100" dir="2700000" algn="tl">
                    <a:srgbClr val="000000">
                      <a:alpha val="43137"/>
                    </a:srgbClr>
                  </a:outerShdw>
                </a:effectLst>
              </a:rPr>
              <a:t>REQUISITOS</a:t>
            </a:r>
          </a:p>
          <a:p>
            <a:r>
              <a:rPr lang="es-ES" sz="1700" dirty="0"/>
              <a:t>Documento vigente y en buen estado del notario.</a:t>
            </a:r>
          </a:p>
          <a:p>
            <a:r>
              <a:rPr lang="es-ES" sz="1700" dirty="0"/>
              <a:t>Indicar medio para Notificaciones</a:t>
            </a:r>
          </a:p>
          <a:p>
            <a:r>
              <a:rPr lang="es-ES" sz="1700" dirty="0"/>
              <a:t>Realizar la solicitud  junto con el testimonio de escritura pública.</a:t>
            </a:r>
          </a:p>
          <a:p>
            <a:r>
              <a:rPr lang="es-ES" sz="1700" dirty="0"/>
              <a:t>En el testimonio indicar:</a:t>
            </a:r>
          </a:p>
          <a:p>
            <a:pPr lvl="1"/>
            <a:r>
              <a:rPr lang="es-ES" sz="1700" dirty="0"/>
              <a:t>Indicar que no tienen hijos menores de edad dentro del matrimonio </a:t>
            </a:r>
          </a:p>
          <a:p>
            <a:pPr lvl="1"/>
            <a:r>
              <a:rPr lang="es-ES" sz="1700" dirty="0"/>
              <a:t>Indicar que no tiene bienes gananciales</a:t>
            </a:r>
          </a:p>
          <a:p>
            <a:r>
              <a:rPr lang="es-ES" sz="1700" dirty="0"/>
              <a:t>Adicionalmente aportar las certificaciones de Bienes Muebles e Inmuebles emitida por el Registro Nacional.</a:t>
            </a:r>
          </a:p>
          <a:p>
            <a:r>
              <a:rPr lang="es-CR" sz="1700" dirty="0"/>
              <a:t>De conformidad con los artículos 48 y 60 del Código de Familia</a:t>
            </a:r>
            <a:endParaRPr lang="es-ES" sz="1700" dirty="0"/>
          </a:p>
          <a:p>
            <a:pPr marL="0" indent="0">
              <a:buNone/>
            </a:pPr>
            <a:endParaRPr lang="es-ES" sz="1700" u="sng" dirty="0"/>
          </a:p>
        </p:txBody>
      </p:sp>
    </p:spTree>
    <p:extLst>
      <p:ext uri="{BB962C8B-B14F-4D97-AF65-F5344CB8AC3E}">
        <p14:creationId xmlns:p14="http://schemas.microsoft.com/office/powerpoint/2010/main" val="3478684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24E927BE-A369-DCD2-FD25-AB7BED137430}"/>
              </a:ext>
            </a:extLst>
          </p:cNvPr>
          <p:cNvPicPr>
            <a:picLocks noChangeAspect="1"/>
          </p:cNvPicPr>
          <p:nvPr/>
        </p:nvPicPr>
        <p:blipFill>
          <a:blip r:embed="rId3"/>
          <a:stretch>
            <a:fillRect/>
          </a:stretch>
        </p:blipFill>
        <p:spPr>
          <a:xfrm>
            <a:off x="-1525" y="0"/>
            <a:ext cx="12192000" cy="7015553"/>
          </a:xfrm>
          <a:prstGeom prst="rect">
            <a:avLst/>
          </a:prstGeom>
        </p:spPr>
      </p:pic>
      <p:sp>
        <p:nvSpPr>
          <p:cNvPr id="4" name="Title 1">
            <a:extLst>
              <a:ext uri="{FF2B5EF4-FFF2-40B4-BE49-F238E27FC236}">
                <a16:creationId xmlns:a16="http://schemas.microsoft.com/office/drawing/2014/main" id="{70627648-F45F-A91E-67EF-96D7EE6DE624}"/>
              </a:ext>
            </a:extLst>
          </p:cNvPr>
          <p:cNvSpPr>
            <a:spLocks noGrp="1"/>
          </p:cNvSpPr>
          <p:nvPr>
            <p:ph type="title"/>
          </p:nvPr>
        </p:nvSpPr>
        <p:spPr>
          <a:xfrm>
            <a:off x="1847377" y="-34723"/>
            <a:ext cx="8494196" cy="1047927"/>
          </a:xfrm>
        </p:spPr>
        <p:txBody>
          <a:bodyPr anchor="b">
            <a:normAutofit/>
          </a:bodyPr>
          <a:lstStyle/>
          <a:p>
            <a:pPr algn="ctr"/>
            <a:r>
              <a:rPr lang="es-CR" sz="3600" b="1" dirty="0">
                <a:solidFill>
                  <a:schemeClr val="accent1">
                    <a:lumMod val="75000"/>
                  </a:schemeClr>
                </a:solidFill>
                <a:effectLst>
                  <a:outerShdw blurRad="38100" dist="38100" dir="2700000" algn="tl">
                    <a:srgbClr val="000000">
                      <a:alpha val="43137"/>
                    </a:srgbClr>
                  </a:outerShdw>
                </a:effectLst>
                <a:latin typeface="+mn-lt"/>
              </a:rPr>
              <a:t>INFORMACIÓN IMPORTANTE</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25">
            <a:extLst>
              <a:ext uri="{FF2B5EF4-FFF2-40B4-BE49-F238E27FC236}">
                <a16:creationId xmlns:a16="http://schemas.microsoft.com/office/drawing/2014/main" id="{29F87406-4329-0C40-7EC2-C98768524DA0}"/>
              </a:ext>
            </a:extLst>
          </p:cNvPr>
          <p:cNvSpPr txBox="1">
            <a:spLocks/>
          </p:cNvSpPr>
          <p:nvPr/>
        </p:nvSpPr>
        <p:spPr>
          <a:xfrm>
            <a:off x="767299" y="1759354"/>
            <a:ext cx="10654352" cy="41205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s-CR" sz="1700" dirty="0"/>
              <a:t>Ante cualquier duda o consulta:</a:t>
            </a:r>
          </a:p>
          <a:p>
            <a:pPr marL="0" indent="0" algn="ctr">
              <a:lnSpc>
                <a:spcPct val="120000"/>
              </a:lnSpc>
              <a:buFont typeface="Arial" panose="020B0604020202020204" pitchFamily="34" charset="0"/>
              <a:buNone/>
            </a:pPr>
            <a:endParaRPr lang="es-CR" sz="17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s-CR" sz="1700" i="0" dirty="0">
                <a:effectLst/>
                <a:highlight>
                  <a:srgbClr val="FFFFFF"/>
                </a:highlight>
              </a:rPr>
              <a:t>Teléfonos: </a:t>
            </a:r>
            <a:r>
              <a:rPr lang="es-CR" sz="1700" kern="0" dirty="0">
                <a:effectLst/>
                <a:ea typeface="Times New Roman" panose="02020603050405020304" pitchFamily="18" charset="0"/>
              </a:rPr>
              <a:t>2287-5469 / 2287-5692</a:t>
            </a:r>
            <a:br>
              <a:rPr lang="es-CR" sz="1700" dirty="0"/>
            </a:br>
            <a:r>
              <a:rPr lang="es-CR" sz="1700" u="sng" kern="0" dirty="0">
                <a:solidFill>
                  <a:srgbClr val="0563C1"/>
                </a:solidFill>
                <a:effectLst/>
                <a:ea typeface="Times New Roman" panose="02020603050405020304" pitchFamily="18" charset="0"/>
                <a:cs typeface="Calibri" panose="020F0502020204030204" pitchFamily="34" charset="0"/>
                <a:hlinkClick r:id="rId4"/>
              </a:rPr>
              <a:t>actosjuridicos@tse.go.cr</a:t>
            </a:r>
            <a:endParaRPr lang="es-MX" sz="17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700" i="0" u="none" strike="noStrike" kern="1200" cap="none" spc="0" normalizeH="0" baseline="0" noProof="0" dirty="0">
              <a:ln>
                <a:noFill/>
              </a:ln>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7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7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s-CR" sz="1700" kern="0" dirty="0">
                <a:effectLst/>
                <a:ea typeface="Times New Roman" panose="02020603050405020304" pitchFamily="18" charset="0"/>
              </a:rPr>
              <a:t>Eduardo Retana Jiménez </a:t>
            </a:r>
            <a:r>
              <a:rPr lang="es-MX" sz="1700" dirty="0">
                <a:solidFill>
                  <a:srgbClr val="467886"/>
                </a:solidFill>
                <a:hlinkClick r:id="rId5">
                  <a:extLst>
                    <a:ext uri="{A12FA001-AC4F-418D-AE19-62706E023703}">
                      <ahyp:hlinkClr xmlns:ahyp="http://schemas.microsoft.com/office/drawing/2018/hyperlinkcolor" val="tx"/>
                    </a:ext>
                  </a:extLst>
                </a:hlinkClick>
              </a:rPr>
              <a:t>eretana@tse.go.cr</a:t>
            </a:r>
            <a:endParaRPr lang="es-MX" sz="1700" dirty="0">
              <a:solidFill>
                <a:srgbClr val="467886"/>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700" i="0" u="none" strike="noStrike" kern="1200" cap="none" spc="0" normalizeH="0" baseline="0" noProof="0" dirty="0">
              <a:ln>
                <a:noFill/>
              </a:ln>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R" sz="1700" dirty="0"/>
              <a:t>Jaqueline Oviedo Mora </a:t>
            </a:r>
            <a:r>
              <a:rPr lang="es-MX" sz="1700" dirty="0">
                <a:solidFill>
                  <a:srgbClr val="467886"/>
                </a:solidFill>
                <a:hlinkClick r:id="rId6">
                  <a:extLst>
                    <a:ext uri="{A12FA001-AC4F-418D-AE19-62706E023703}">
                      <ahyp:hlinkClr xmlns:ahyp="http://schemas.microsoft.com/office/drawing/2018/hyperlinkcolor" val="tx"/>
                    </a:ext>
                  </a:extLst>
                </a:hlinkClick>
              </a:rPr>
              <a:t>roviedo@tse.go.cr</a:t>
            </a:r>
            <a:endParaRPr lang="es-MX" sz="1700" dirty="0">
              <a:solidFill>
                <a:srgbClr val="467886"/>
              </a:solidFill>
            </a:endParaRPr>
          </a:p>
          <a:p>
            <a:pPr marL="0" indent="0" algn="ctr">
              <a:lnSpc>
                <a:spcPct val="120000"/>
              </a:lnSpc>
              <a:buFont typeface="Arial" panose="020B0604020202020204" pitchFamily="34" charset="0"/>
              <a:buNone/>
            </a:pPr>
            <a:endParaRPr lang="es-CR" altLang="es-CR" sz="1700" dirty="0"/>
          </a:p>
        </p:txBody>
      </p:sp>
    </p:spTree>
    <p:extLst>
      <p:ext uri="{BB962C8B-B14F-4D97-AF65-F5344CB8AC3E}">
        <p14:creationId xmlns:p14="http://schemas.microsoft.com/office/powerpoint/2010/main" val="13112427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0637DA84-8F9A-CA20-F399-1DAC65C7073A}"/>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0CC7969A-0B3E-8ED2-D747-46861A43CAEA}"/>
              </a:ext>
            </a:extLst>
          </p:cNvPr>
          <p:cNvSpPr>
            <a:spLocks noGrp="1"/>
          </p:cNvSpPr>
          <p:nvPr>
            <p:ph type="ctrTitle"/>
          </p:nvPr>
        </p:nvSpPr>
        <p:spPr>
          <a:xfrm>
            <a:off x="2131313" y="1746780"/>
            <a:ext cx="7929374" cy="2081728"/>
          </a:xfrm>
        </p:spPr>
        <p:txBody>
          <a:bodyPr>
            <a:normAutofit/>
          </a:bodyPr>
          <a:lstStyle/>
          <a:p>
            <a:r>
              <a:rPr lang="es-CR" sz="4800" b="1" dirty="0">
                <a:solidFill>
                  <a:schemeClr val="accent1">
                    <a:lumMod val="75000"/>
                  </a:schemeClr>
                </a:solidFill>
                <a:effectLst>
                  <a:outerShdw blurRad="38100" dist="38100" dir="2700000" algn="tl">
                    <a:srgbClr val="000000">
                      <a:alpha val="43137"/>
                    </a:srgbClr>
                  </a:outerShdw>
                </a:effectLst>
                <a:latin typeface="+mn-lt"/>
              </a:rPr>
              <a:t>SECCIÓN DE OPCIONES Y NATURALIZACIONES</a:t>
            </a:r>
            <a:endParaRPr lang="en-CR" sz="4800" dirty="0">
              <a:effectLst>
                <a:outerShdw blurRad="38100" dist="38100" dir="2700000" algn="tl">
                  <a:srgbClr val="000000">
                    <a:alpha val="43137"/>
                  </a:srgbClr>
                </a:outerShdw>
              </a:effectLst>
              <a:latin typeface="+mn-lt"/>
            </a:endParaRPr>
          </a:p>
        </p:txBody>
      </p:sp>
      <p:sp>
        <p:nvSpPr>
          <p:cNvPr id="2" name="Subtitle 8">
            <a:extLst>
              <a:ext uri="{FF2B5EF4-FFF2-40B4-BE49-F238E27FC236}">
                <a16:creationId xmlns:a16="http://schemas.microsoft.com/office/drawing/2014/main" id="{239CFC3B-F82D-F8A4-2620-64E836F8BEE7}"/>
              </a:ext>
            </a:extLst>
          </p:cNvPr>
          <p:cNvSpPr txBox="1">
            <a:spLocks/>
          </p:cNvSpPr>
          <p:nvPr/>
        </p:nvSpPr>
        <p:spPr>
          <a:xfrm>
            <a:off x="342237" y="5575288"/>
            <a:ext cx="6550219" cy="113224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CR" sz="1700" b="1" dirty="0">
                <a:effectLst>
                  <a:outerShdw blurRad="38100" dist="38100" dir="2700000" algn="tl">
                    <a:srgbClr val="000000">
                      <a:alpha val="43137"/>
                    </a:srgbClr>
                  </a:outerShdw>
                </a:effectLst>
              </a:rPr>
              <a:t>Facilitadora:</a:t>
            </a:r>
          </a:p>
          <a:p>
            <a:pPr algn="l"/>
            <a:r>
              <a:rPr lang="es-CR" sz="1700" dirty="0"/>
              <a:t>                              Licda. Paola Arguedas Castellón</a:t>
            </a:r>
            <a:endParaRPr lang="es-CR" b="1" spc="750" dirty="0">
              <a:solidFill>
                <a:schemeClr val="accent1">
                  <a:lumMod val="75000"/>
                </a:schemeClr>
              </a:solidFill>
              <a:cs typeface="+mj-cs"/>
            </a:endParaRPr>
          </a:p>
        </p:txBody>
      </p:sp>
    </p:spTree>
    <p:extLst>
      <p:ext uri="{BB962C8B-B14F-4D97-AF65-F5344CB8AC3E}">
        <p14:creationId xmlns:p14="http://schemas.microsoft.com/office/powerpoint/2010/main" val="1959417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821976" y="344710"/>
            <a:ext cx="8494196" cy="1047927"/>
          </a:xfrm>
        </p:spPr>
        <p:txBody>
          <a:bodyPr anchor="b">
            <a:norm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REQUISITOS GENERALES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r>
              <a:rPr lang="es-ES" sz="1700" spc="-75" dirty="0">
                <a:ea typeface="+mj-ea"/>
                <a:cs typeface="+mj-cs"/>
              </a:rPr>
              <a:t>Escrito</a:t>
            </a:r>
            <a:r>
              <a:rPr lang="es-ES" sz="1700" b="1" dirty="0">
                <a:solidFill>
                  <a:schemeClr val="accent1">
                    <a:lumMod val="75000"/>
                  </a:schemeClr>
                </a:solidFill>
                <a:cs typeface="+mj-cs"/>
              </a:rPr>
              <a:t> </a:t>
            </a:r>
            <a:r>
              <a:rPr lang="es-ES" sz="1700" spc="-75" dirty="0">
                <a:ea typeface="+mj-ea"/>
                <a:cs typeface="+mj-cs"/>
              </a:rPr>
              <a:t>inicial (calidades, medio para notificaciones).</a:t>
            </a:r>
          </a:p>
          <a:p>
            <a:endParaRPr lang="es-ES" sz="1700" spc="-75" dirty="0">
              <a:ea typeface="+mj-ea"/>
              <a:cs typeface="+mj-cs"/>
            </a:endParaRPr>
          </a:p>
          <a:p>
            <a:r>
              <a:rPr lang="es-ES" sz="1700" spc="-75" dirty="0">
                <a:ea typeface="+mj-ea"/>
                <a:cs typeface="+mj-cs"/>
              </a:rPr>
              <a:t>5 fotografías tamaño pasaporte.</a:t>
            </a:r>
          </a:p>
          <a:p>
            <a:endParaRPr lang="es-ES" sz="1700" spc="-75" dirty="0">
              <a:ea typeface="+mj-ea"/>
              <a:cs typeface="+mj-cs"/>
            </a:endParaRPr>
          </a:p>
          <a:p>
            <a:pPr algn="just"/>
            <a:r>
              <a:rPr lang="es-ES" sz="1700" spc="-75" dirty="0">
                <a:ea typeface="+mj-ea"/>
                <a:cs typeface="+mj-cs"/>
              </a:rPr>
              <a:t>Timbre fiscal de 20 colones para ciudadanos centroamericanos o 200 colones las demás nacionalidades de origen.</a:t>
            </a:r>
          </a:p>
          <a:p>
            <a:pPr algn="just"/>
            <a:endParaRPr lang="es-ES" sz="1700" spc="-75" dirty="0">
              <a:ea typeface="+mj-ea"/>
              <a:cs typeface="+mj-cs"/>
            </a:endParaRPr>
          </a:p>
          <a:p>
            <a:pPr algn="just"/>
            <a:r>
              <a:rPr lang="es-ES" sz="1700" spc="-75" dirty="0">
                <a:ea typeface="+mj-ea"/>
                <a:cs typeface="+mj-cs"/>
              </a:rPr>
              <a:t>Documento de identidad vigente.</a:t>
            </a:r>
          </a:p>
        </p:txBody>
      </p:sp>
    </p:spTree>
    <p:extLst>
      <p:ext uri="{BB962C8B-B14F-4D97-AF65-F5344CB8AC3E}">
        <p14:creationId xmlns:p14="http://schemas.microsoft.com/office/powerpoint/2010/main" val="1163670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NATURALIZACIÓN POR RESIDENCIA</a:t>
            </a:r>
            <a:br>
              <a:rPr lang="es-ES" sz="4000" b="1" dirty="0">
                <a:solidFill>
                  <a:schemeClr val="accent1">
                    <a:lumMod val="75000"/>
                  </a:schemeClr>
                </a:solidFill>
                <a:effectLst>
                  <a:outerShdw blurRad="38100" dist="38100" dir="2700000" algn="tl">
                    <a:srgbClr val="000000">
                      <a:alpha val="43137"/>
                    </a:srgbClr>
                  </a:outerShdw>
                </a:effectLst>
                <a:latin typeface="+mn-lt"/>
              </a:rPr>
            </a:br>
            <a:r>
              <a:rPr lang="es-ES" sz="4000" b="1" dirty="0">
                <a:solidFill>
                  <a:schemeClr val="accent1">
                    <a:lumMod val="75000"/>
                  </a:schemeClr>
                </a:solidFill>
                <a:effectLst>
                  <a:outerShdw blurRad="38100" dist="38100" dir="2700000" algn="tl">
                    <a:srgbClr val="000000">
                      <a:alpha val="43137"/>
                    </a:srgbClr>
                  </a:outerShdw>
                </a:effectLst>
                <a:latin typeface="+mn-lt"/>
              </a:rPr>
              <a:t>LEY 1155</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632030"/>
            <a:ext cx="10799806" cy="4459851"/>
          </a:xfrm>
        </p:spPr>
        <p:txBody>
          <a:bodyPr>
            <a:normAutofit/>
          </a:bodyPr>
          <a:lstStyle/>
          <a:p>
            <a:pPr marL="0" indent="0">
              <a:lnSpc>
                <a:spcPct val="100000"/>
              </a:lnSpc>
              <a:spcBef>
                <a:spcPts val="600"/>
              </a:spcBef>
              <a:buNone/>
              <a:defRPr/>
            </a:pPr>
            <a:r>
              <a:rPr lang="es-CR" sz="1700" b="1" spc="-75" dirty="0">
                <a:solidFill>
                  <a:schemeClr val="accent1"/>
                </a:solidFill>
                <a:effectLst>
                  <a:outerShdw blurRad="38100" dist="38100" dir="2700000" algn="tl">
                    <a:srgbClr val="000000">
                      <a:alpha val="43137"/>
                    </a:srgbClr>
                  </a:outerShdw>
                </a:effectLst>
              </a:rPr>
              <a:t>Requisitos:</a:t>
            </a:r>
          </a:p>
          <a:p>
            <a:pPr>
              <a:lnSpc>
                <a:spcPct val="100000"/>
              </a:lnSpc>
              <a:spcBef>
                <a:spcPts val="600"/>
              </a:spcBef>
              <a:defRPr/>
            </a:pPr>
            <a:endParaRPr lang="es-CR" sz="1700" spc="-75" dirty="0"/>
          </a:p>
          <a:p>
            <a:pPr>
              <a:lnSpc>
                <a:spcPct val="100000"/>
              </a:lnSpc>
              <a:spcBef>
                <a:spcPts val="600"/>
              </a:spcBef>
              <a:defRPr/>
            </a:pPr>
            <a:r>
              <a:rPr lang="es-CR" sz="1700" spc="-75" dirty="0"/>
              <a:t>Solicitud (Renuncia, promete y jura).</a:t>
            </a:r>
          </a:p>
          <a:p>
            <a:pPr>
              <a:lnSpc>
                <a:spcPct val="100000"/>
              </a:lnSpc>
              <a:spcBef>
                <a:spcPts val="600"/>
              </a:spcBef>
              <a:defRPr/>
            </a:pPr>
            <a:r>
              <a:rPr lang="es-CR" sz="1700" spc="-75" dirty="0"/>
              <a:t>Certificado de nacimiento apostillado o legalizado, y traducido.</a:t>
            </a:r>
          </a:p>
          <a:p>
            <a:pPr>
              <a:lnSpc>
                <a:spcPct val="100000"/>
              </a:lnSpc>
              <a:spcBef>
                <a:spcPts val="600"/>
              </a:spcBef>
              <a:defRPr/>
            </a:pPr>
            <a:r>
              <a:rPr lang="es-CR" sz="1700" spc="-75" dirty="0"/>
              <a:t>Documento de identidad (DIMEX, Carné Diplomático o de Misión Internacional).</a:t>
            </a:r>
          </a:p>
          <a:p>
            <a:pPr>
              <a:lnSpc>
                <a:spcPct val="100000"/>
              </a:lnSpc>
              <a:spcBef>
                <a:spcPts val="600"/>
              </a:spcBef>
              <a:defRPr/>
            </a:pPr>
            <a:r>
              <a:rPr lang="es-CR" sz="1700" spc="-75" dirty="0"/>
              <a:t>Buena conducta (2 testigos).</a:t>
            </a:r>
          </a:p>
          <a:p>
            <a:pPr>
              <a:lnSpc>
                <a:spcPct val="100000"/>
              </a:lnSpc>
              <a:spcBef>
                <a:spcPts val="600"/>
              </a:spcBef>
              <a:defRPr/>
            </a:pPr>
            <a:r>
              <a:rPr lang="es-CR" sz="1700" spc="-75" dirty="0"/>
              <a:t>Certificado de antecedentes penales del país de origen o del último país de residencia.</a:t>
            </a:r>
          </a:p>
          <a:p>
            <a:pPr>
              <a:lnSpc>
                <a:spcPct val="100000"/>
              </a:lnSpc>
              <a:spcBef>
                <a:spcPts val="600"/>
              </a:spcBef>
              <a:defRPr/>
            </a:pPr>
            <a:r>
              <a:rPr lang="es-CR" sz="1700" dirty="0">
                <a:ea typeface="+mj-ea"/>
                <a:cs typeface="+mj-cs"/>
              </a:rPr>
              <a:t>Medios de vida</a:t>
            </a:r>
          </a:p>
          <a:p>
            <a:pPr>
              <a:lnSpc>
                <a:spcPct val="100000"/>
              </a:lnSpc>
              <a:spcBef>
                <a:spcPts val="600"/>
              </a:spcBef>
              <a:defRPr/>
            </a:pPr>
            <a:r>
              <a:rPr lang="es-CR" sz="1700" dirty="0">
                <a:ea typeface="+mj-ea"/>
                <a:cs typeface="+mj-cs"/>
              </a:rPr>
              <a:t>MEP</a:t>
            </a:r>
          </a:p>
          <a:p>
            <a:pPr>
              <a:lnSpc>
                <a:spcPct val="100000"/>
              </a:lnSpc>
              <a:spcBef>
                <a:spcPts val="600"/>
              </a:spcBef>
              <a:defRPr/>
            </a:pPr>
            <a:r>
              <a:rPr lang="es-ES" sz="1700" spc="-75" dirty="0"/>
              <a:t>Declaración  jurada de contravenciones repetidas.</a:t>
            </a:r>
          </a:p>
          <a:p>
            <a:pPr>
              <a:lnSpc>
                <a:spcPct val="100000"/>
              </a:lnSpc>
              <a:spcBef>
                <a:spcPts val="600"/>
              </a:spcBef>
              <a:defRPr/>
            </a:pPr>
            <a:r>
              <a:rPr lang="es-ES" sz="1700" spc="-75" dirty="0"/>
              <a:t>Estatus Migratorio  y permanencia en el  país 5 o 7 años.</a:t>
            </a:r>
          </a:p>
          <a:p>
            <a:pPr>
              <a:lnSpc>
                <a:spcPct val="100000"/>
              </a:lnSpc>
              <a:spcBef>
                <a:spcPts val="600"/>
              </a:spcBef>
              <a:defRPr/>
            </a:pPr>
            <a:r>
              <a:rPr lang="es-ES" sz="1700" spc="-75" dirty="0"/>
              <a:t>Publicación del Edicto.</a:t>
            </a:r>
          </a:p>
          <a:p>
            <a:pPr>
              <a:spcBef>
                <a:spcPct val="0"/>
              </a:spcBef>
              <a:defRPr/>
            </a:pPr>
            <a:endParaRPr lang="es-CR" sz="1700" spc="-75" dirty="0"/>
          </a:p>
          <a:p>
            <a:pPr algn="just"/>
            <a:endParaRPr lang="en-US" sz="2000" dirty="0"/>
          </a:p>
        </p:txBody>
      </p:sp>
    </p:spTree>
    <p:extLst>
      <p:ext uri="{BB962C8B-B14F-4D97-AF65-F5344CB8AC3E}">
        <p14:creationId xmlns:p14="http://schemas.microsoft.com/office/powerpoint/2010/main" val="4021657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TIPOS DE FORMULARIOS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graphicFrame>
        <p:nvGraphicFramePr>
          <p:cNvPr id="4" name="Marcador de contenido 3">
            <a:extLst>
              <a:ext uri="{FF2B5EF4-FFF2-40B4-BE49-F238E27FC236}">
                <a16:creationId xmlns:a16="http://schemas.microsoft.com/office/drawing/2014/main" id="{47511A18-EB09-D3A8-FDE5-8F01891EAA48}"/>
              </a:ext>
            </a:extLst>
          </p:cNvPr>
          <p:cNvGraphicFramePr>
            <a:graphicFrameLocks noGrp="1"/>
          </p:cNvGraphicFramePr>
          <p:nvPr>
            <p:ph idx="1"/>
            <p:extLst>
              <p:ext uri="{D42A27DB-BD31-4B8C-83A1-F6EECF244321}">
                <p14:modId xmlns:p14="http://schemas.microsoft.com/office/powerpoint/2010/main" val="2750299628"/>
              </p:ext>
            </p:extLst>
          </p:nvPr>
        </p:nvGraphicFramePr>
        <p:xfrm>
          <a:off x="704335" y="1968841"/>
          <a:ext cx="5391663" cy="4123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8">
            <a:extLst>
              <a:ext uri="{FF2B5EF4-FFF2-40B4-BE49-F238E27FC236}">
                <a16:creationId xmlns:a16="http://schemas.microsoft.com/office/drawing/2014/main" id="{51D96BC3-0436-1E8E-6D45-6FE9DCEBF524}"/>
              </a:ext>
            </a:extLst>
          </p:cNvPr>
          <p:cNvPicPr/>
          <p:nvPr/>
        </p:nvPicPr>
        <p:blipFill>
          <a:blip r:embed="rId8"/>
          <a:stretch/>
        </p:blipFill>
        <p:spPr>
          <a:xfrm>
            <a:off x="6976476" y="2811262"/>
            <a:ext cx="3380650" cy="2199063"/>
          </a:xfrm>
          <a:prstGeom prst="rect">
            <a:avLst/>
          </a:prstGeom>
          <a:ln>
            <a:noFill/>
          </a:ln>
        </p:spPr>
      </p:pic>
    </p:spTree>
    <p:extLst>
      <p:ext uri="{BB962C8B-B14F-4D97-AF65-F5344CB8AC3E}">
        <p14:creationId xmlns:p14="http://schemas.microsoft.com/office/powerpoint/2010/main" val="24489687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NATURALIZACIÓN POR MATRIMONIO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gn="just">
              <a:buNone/>
            </a:pPr>
            <a:r>
              <a:rPr lang="en-US" sz="1700" b="1" dirty="0" err="1">
                <a:solidFill>
                  <a:schemeClr val="accent1"/>
                </a:solidFill>
                <a:effectLst>
                  <a:outerShdw blurRad="38100" dist="38100" dir="2700000" algn="tl">
                    <a:srgbClr val="000000">
                      <a:alpha val="43137"/>
                    </a:srgbClr>
                  </a:outerShdw>
                </a:effectLst>
              </a:rPr>
              <a:t>Requisitos</a:t>
            </a:r>
            <a:r>
              <a:rPr lang="en-US" sz="1700" b="1" dirty="0">
                <a:solidFill>
                  <a:schemeClr val="accent1"/>
                </a:solidFill>
                <a:effectLst>
                  <a:outerShdw blurRad="38100" dist="38100" dir="2700000" algn="tl">
                    <a:srgbClr val="000000">
                      <a:alpha val="43137"/>
                    </a:srgbClr>
                  </a:outerShdw>
                </a:effectLst>
              </a:rPr>
              <a:t>:</a:t>
            </a:r>
          </a:p>
          <a:p>
            <a:pPr algn="just"/>
            <a:endParaRPr lang="en-US" sz="1700" b="1" u="sng" dirty="0"/>
          </a:p>
          <a:p>
            <a:pPr algn="just"/>
            <a:r>
              <a:rPr lang="es-ES" sz="1700" dirty="0"/>
              <a:t>Documento de identidad (DIMEX, pasaporte, carné diplomático o misión internacional).</a:t>
            </a:r>
          </a:p>
          <a:p>
            <a:pPr algn="just"/>
            <a:endParaRPr lang="es-ES" sz="1700" dirty="0"/>
          </a:p>
          <a:p>
            <a:pPr algn="just"/>
            <a:r>
              <a:rPr lang="es-ES" sz="1700" dirty="0"/>
              <a:t>Certificado de nacimiento apostillado o legalizado, y traducido.</a:t>
            </a:r>
          </a:p>
          <a:p>
            <a:pPr algn="just"/>
            <a:endParaRPr lang="es-ES" sz="1700" dirty="0"/>
          </a:p>
          <a:p>
            <a:pPr algn="just"/>
            <a:r>
              <a:rPr lang="es-ES" sz="1700" dirty="0"/>
              <a:t>Certificado de antecedentes  penales país de origen o del último país de residencia.</a:t>
            </a:r>
          </a:p>
          <a:p>
            <a:pPr algn="just"/>
            <a:endParaRPr lang="es-ES" sz="1700" dirty="0"/>
          </a:p>
          <a:p>
            <a:pPr algn="just"/>
            <a:r>
              <a:rPr lang="es-ES" sz="1700" dirty="0"/>
              <a:t>Dos años de matrimonio con persona costarricense y el mismo plazo de permanencia en Costa Rica.</a:t>
            </a:r>
          </a:p>
          <a:p>
            <a:pPr algn="just"/>
            <a:endParaRPr lang="en-US" sz="2000" dirty="0"/>
          </a:p>
        </p:txBody>
      </p:sp>
    </p:spTree>
    <p:extLst>
      <p:ext uri="{BB962C8B-B14F-4D97-AF65-F5344CB8AC3E}">
        <p14:creationId xmlns:p14="http://schemas.microsoft.com/office/powerpoint/2010/main" val="33099734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NATURALIZACIÓN POR TRASCENDENCIA</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gn="just">
              <a:buNone/>
            </a:pPr>
            <a:r>
              <a:rPr lang="es-ES" sz="1700" b="1" dirty="0">
                <a:solidFill>
                  <a:schemeClr val="accent1"/>
                </a:solidFill>
                <a:effectLst>
                  <a:outerShdw blurRad="38100" dist="38100" dir="2700000" algn="tl">
                    <a:srgbClr val="000000">
                      <a:alpha val="43137"/>
                    </a:srgbClr>
                  </a:outerShdw>
                </a:effectLst>
              </a:rPr>
              <a:t>Requisitos:</a:t>
            </a:r>
          </a:p>
          <a:p>
            <a:pPr algn="just"/>
            <a:endParaRPr lang="es-ES" sz="1700" dirty="0"/>
          </a:p>
          <a:p>
            <a:pPr algn="just"/>
            <a:r>
              <a:rPr lang="es-ES" sz="1700" dirty="0"/>
              <a:t>Menor de edad.</a:t>
            </a:r>
          </a:p>
          <a:p>
            <a:pPr algn="just"/>
            <a:endParaRPr lang="es-ES" sz="1700" dirty="0"/>
          </a:p>
          <a:p>
            <a:pPr algn="just"/>
            <a:r>
              <a:rPr lang="es-ES" sz="1700" dirty="0"/>
              <a:t>Domiciliado en CR al momento de naturalizado el progenitor.</a:t>
            </a:r>
          </a:p>
          <a:p>
            <a:pPr algn="just"/>
            <a:endParaRPr lang="es-ES" sz="1700" dirty="0"/>
          </a:p>
          <a:p>
            <a:pPr algn="just"/>
            <a:r>
              <a:rPr lang="es-ES" sz="1700" dirty="0"/>
              <a:t>Documento de identidad vigente.</a:t>
            </a:r>
          </a:p>
          <a:p>
            <a:pPr algn="just"/>
            <a:endParaRPr lang="es-ES" sz="1700" dirty="0"/>
          </a:p>
          <a:p>
            <a:pPr algn="just"/>
            <a:r>
              <a:rPr lang="es-ES" sz="1700" dirty="0"/>
              <a:t>Certificado de nacimiento apostillado o legalizado, y traducido.</a:t>
            </a:r>
          </a:p>
          <a:p>
            <a:pPr algn="just"/>
            <a:endParaRPr lang="en-US" sz="2000" dirty="0"/>
          </a:p>
        </p:txBody>
      </p:sp>
    </p:spTree>
    <p:extLst>
      <p:ext uri="{BB962C8B-B14F-4D97-AF65-F5344CB8AC3E}">
        <p14:creationId xmlns:p14="http://schemas.microsoft.com/office/powerpoint/2010/main" val="2788427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NATURALIZACIÓN POR RESIDENCIA </a:t>
            </a:r>
            <a:br>
              <a:rPr lang="es-ES" sz="4000" b="1" dirty="0">
                <a:solidFill>
                  <a:schemeClr val="accent1">
                    <a:lumMod val="75000"/>
                  </a:schemeClr>
                </a:solidFill>
                <a:effectLst>
                  <a:outerShdw blurRad="38100" dist="38100" dir="2700000" algn="tl">
                    <a:srgbClr val="000000">
                      <a:alpha val="43137"/>
                    </a:srgbClr>
                  </a:outerShdw>
                </a:effectLst>
                <a:latin typeface="+mn-lt"/>
              </a:rPr>
            </a:br>
            <a:r>
              <a:rPr lang="es-ES" sz="4000" b="1" dirty="0">
                <a:solidFill>
                  <a:schemeClr val="accent1">
                    <a:lumMod val="75000"/>
                  </a:schemeClr>
                </a:solidFill>
                <a:effectLst>
                  <a:outerShdw blurRad="38100" dist="38100" dir="2700000" algn="tl">
                    <a:srgbClr val="000000">
                      <a:alpha val="43137"/>
                    </a:srgbClr>
                  </a:outerShdw>
                </a:effectLst>
                <a:latin typeface="+mn-lt"/>
              </a:rPr>
              <a:t>(20 AÑOS)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gn="just">
              <a:buNone/>
            </a:pPr>
            <a:r>
              <a:rPr lang="es-ES" sz="1700" b="1" dirty="0">
                <a:solidFill>
                  <a:schemeClr val="accent1"/>
                </a:solidFill>
                <a:effectLst>
                  <a:outerShdw blurRad="38100" dist="38100" dir="2700000" algn="tl">
                    <a:srgbClr val="000000">
                      <a:alpha val="43137"/>
                    </a:srgbClr>
                  </a:outerShdw>
                </a:effectLst>
              </a:rPr>
              <a:t>Requisitos:</a:t>
            </a:r>
          </a:p>
          <a:p>
            <a:pPr algn="just"/>
            <a:endParaRPr lang="es-ES" sz="1700" dirty="0"/>
          </a:p>
          <a:p>
            <a:pPr algn="just">
              <a:lnSpc>
                <a:spcPct val="100000"/>
              </a:lnSpc>
              <a:spcBef>
                <a:spcPts val="600"/>
              </a:spcBef>
            </a:pPr>
            <a:r>
              <a:rPr lang="es-ES" sz="1700" dirty="0"/>
              <a:t>Solicitud (renuncia, promete y jura).</a:t>
            </a:r>
          </a:p>
          <a:p>
            <a:pPr algn="just">
              <a:lnSpc>
                <a:spcPct val="100000"/>
              </a:lnSpc>
              <a:spcBef>
                <a:spcPts val="600"/>
              </a:spcBef>
            </a:pPr>
            <a:r>
              <a:rPr lang="es-ES" sz="1700" dirty="0"/>
              <a:t>Certificado de nacimiento apostillado o legalizado, y traducido.</a:t>
            </a:r>
          </a:p>
          <a:p>
            <a:pPr algn="just">
              <a:lnSpc>
                <a:spcPct val="100000"/>
              </a:lnSpc>
              <a:spcBef>
                <a:spcPts val="600"/>
              </a:spcBef>
            </a:pPr>
            <a:r>
              <a:rPr lang="es-ES" sz="1700" dirty="0"/>
              <a:t>Documento de identidad (DIMEX, pasaporte, Carné Diplomático o de Misión Internacional).</a:t>
            </a:r>
          </a:p>
          <a:p>
            <a:pPr algn="just">
              <a:lnSpc>
                <a:spcPct val="100000"/>
              </a:lnSpc>
              <a:spcBef>
                <a:spcPts val="600"/>
              </a:spcBef>
              <a:defRPr/>
            </a:pPr>
            <a:r>
              <a:rPr lang="es-CR" sz="1700" spc="-75" dirty="0"/>
              <a:t>Buena conducta (2 testigos).</a:t>
            </a:r>
          </a:p>
          <a:p>
            <a:pPr algn="just">
              <a:lnSpc>
                <a:spcPct val="100000"/>
              </a:lnSpc>
              <a:spcBef>
                <a:spcPts val="600"/>
              </a:spcBef>
              <a:defRPr/>
            </a:pPr>
            <a:r>
              <a:rPr lang="es-CR" sz="1700" spc="-75" dirty="0"/>
              <a:t>Medios de vida.</a:t>
            </a:r>
          </a:p>
          <a:p>
            <a:pPr algn="just">
              <a:lnSpc>
                <a:spcPct val="100000"/>
              </a:lnSpc>
              <a:spcBef>
                <a:spcPts val="600"/>
              </a:spcBef>
              <a:defRPr/>
            </a:pPr>
            <a:r>
              <a:rPr lang="es-CR" sz="1700" spc="-75" dirty="0"/>
              <a:t>Declaración jurada de contravenciones.</a:t>
            </a:r>
          </a:p>
          <a:p>
            <a:pPr algn="just">
              <a:lnSpc>
                <a:spcPct val="100000"/>
              </a:lnSpc>
              <a:spcBef>
                <a:spcPts val="600"/>
              </a:spcBef>
              <a:defRPr/>
            </a:pPr>
            <a:r>
              <a:rPr lang="es-CR" sz="1700" spc="-75" dirty="0"/>
              <a:t>MEP.</a:t>
            </a:r>
          </a:p>
          <a:p>
            <a:pPr algn="just">
              <a:lnSpc>
                <a:spcPct val="100000"/>
              </a:lnSpc>
              <a:spcBef>
                <a:spcPts val="600"/>
              </a:spcBef>
              <a:defRPr/>
            </a:pPr>
            <a:r>
              <a:rPr lang="es-CR" sz="1700" spc="-75" dirty="0"/>
              <a:t>Permanencia en el país  no menor a 20 años.</a:t>
            </a:r>
          </a:p>
          <a:p>
            <a:pPr marL="0" indent="0" algn="just">
              <a:buNone/>
            </a:pPr>
            <a:endParaRPr lang="es-ES" sz="1700" dirty="0"/>
          </a:p>
        </p:txBody>
      </p:sp>
    </p:spTree>
    <p:extLst>
      <p:ext uri="{BB962C8B-B14F-4D97-AF65-F5344CB8AC3E}">
        <p14:creationId xmlns:p14="http://schemas.microsoft.com/office/powerpoint/2010/main" val="17648141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3181076" y="263098"/>
            <a:ext cx="8494196" cy="1879247"/>
          </a:xfrm>
        </p:spPr>
        <p:txBody>
          <a:bodyPr anchor="b">
            <a:no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NATURALIZACIÓN </a:t>
            </a:r>
            <a:r>
              <a:rPr lang="es-CR" sz="4000" b="1" spc="-75" dirty="0">
                <a:solidFill>
                  <a:schemeClr val="accent1">
                    <a:lumMod val="75000"/>
                  </a:schemeClr>
                </a:solidFill>
                <a:effectLst>
                  <a:outerShdw blurRad="38100" dist="38100" dir="2700000" algn="tl">
                    <a:srgbClr val="000000">
                      <a:alpha val="43137"/>
                    </a:srgbClr>
                  </a:outerShdw>
                </a:effectLst>
                <a:latin typeface="+mn-lt"/>
              </a:rPr>
              <a:t>POR NACER EN CR, HIJO DE PADRES EXTRANJEROS, MAYOR DE 25 AÑOS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6096" y="2246633"/>
            <a:ext cx="10799806" cy="3702754"/>
          </a:xfrm>
        </p:spPr>
        <p:txBody>
          <a:bodyPr>
            <a:normAutofit/>
          </a:bodyPr>
          <a:lstStyle/>
          <a:p>
            <a:pPr marL="0" indent="0" algn="just">
              <a:buNone/>
            </a:pPr>
            <a:r>
              <a:rPr lang="es-ES" sz="1700" b="1" dirty="0">
                <a:solidFill>
                  <a:schemeClr val="accent1"/>
                </a:solidFill>
                <a:effectLst>
                  <a:outerShdw blurRad="38100" dist="38100" dir="2700000" algn="tl">
                    <a:srgbClr val="000000">
                      <a:alpha val="43137"/>
                    </a:srgbClr>
                  </a:outerShdw>
                </a:effectLst>
              </a:rPr>
              <a:t>Requisitos:</a:t>
            </a:r>
          </a:p>
          <a:p>
            <a:pPr algn="just"/>
            <a:endParaRPr lang="es-ES" sz="1700" dirty="0"/>
          </a:p>
          <a:p>
            <a:pPr algn="just"/>
            <a:r>
              <a:rPr lang="es-ES" sz="1700" dirty="0"/>
              <a:t>Solicitud (promete).</a:t>
            </a:r>
          </a:p>
          <a:p>
            <a:pPr algn="just"/>
            <a:r>
              <a:rPr lang="es-ES" sz="1700" dirty="0"/>
              <a:t>Mayor de 25 años.</a:t>
            </a:r>
          </a:p>
          <a:p>
            <a:pPr algn="just"/>
            <a:r>
              <a:rPr lang="es-ES" sz="1700" dirty="0"/>
              <a:t>Nacido en CR, hijo de extranjeros (inscrito en Costa Rica).</a:t>
            </a:r>
          </a:p>
          <a:p>
            <a:pPr algn="just"/>
            <a:r>
              <a:rPr lang="es-ES" sz="1700" dirty="0"/>
              <a:t>Nacionalidad de los padres (extranjeros).</a:t>
            </a:r>
          </a:p>
          <a:p>
            <a:pPr algn="just"/>
            <a:r>
              <a:rPr lang="es-ES" sz="1700" dirty="0"/>
              <a:t>Declaración de 2 testigos (buena conducta, permanencia en el país y medios de vida).</a:t>
            </a:r>
          </a:p>
          <a:p>
            <a:pPr algn="just"/>
            <a:r>
              <a:rPr lang="es-ES" sz="1700" dirty="0"/>
              <a:t>Certificado de antecedentes penales del país de origen o del último país de residencia.</a:t>
            </a:r>
          </a:p>
          <a:p>
            <a:pPr algn="just"/>
            <a:r>
              <a:rPr lang="es-ES" sz="1700" dirty="0"/>
              <a:t>MEP.</a:t>
            </a:r>
          </a:p>
          <a:p>
            <a:pPr algn="just"/>
            <a:endParaRPr lang="es-ES" sz="1700" dirty="0"/>
          </a:p>
          <a:p>
            <a:pPr algn="just"/>
            <a:endParaRPr lang="en-US" sz="2000" dirty="0"/>
          </a:p>
        </p:txBody>
      </p:sp>
    </p:spTree>
    <p:extLst>
      <p:ext uri="{BB962C8B-B14F-4D97-AF65-F5344CB8AC3E}">
        <p14:creationId xmlns:p14="http://schemas.microsoft.com/office/powerpoint/2010/main" val="25454926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338086" y="289367"/>
            <a:ext cx="9166056" cy="2305419"/>
          </a:xfrm>
        </p:spPr>
        <p:txBody>
          <a:bodyPr anchor="b">
            <a:no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NATURALIZACIÓN POR </a:t>
            </a:r>
            <a:r>
              <a:rPr lang="es-CR" sz="4000" b="1" dirty="0">
                <a:solidFill>
                  <a:schemeClr val="accent1">
                    <a:lumMod val="75000"/>
                  </a:schemeClr>
                </a:solidFill>
                <a:effectLst>
                  <a:outerShdw blurRad="38100" dist="38100" dir="2700000" algn="tl">
                    <a:srgbClr val="000000">
                      <a:alpha val="43137"/>
                    </a:srgbClr>
                  </a:outerShdw>
                </a:effectLst>
                <a:latin typeface="+mn-lt"/>
              </a:rPr>
              <a:t>NACER EN EL EXTRANJERO, HIJO DE PADRE O MADRE CR POR NACIMIENTO, </a:t>
            </a:r>
            <a:br>
              <a:rPr lang="es-CR" sz="4000" b="1" dirty="0">
                <a:solidFill>
                  <a:schemeClr val="accent1">
                    <a:lumMod val="75000"/>
                  </a:schemeClr>
                </a:solidFill>
                <a:effectLst>
                  <a:outerShdw blurRad="38100" dist="38100" dir="2700000" algn="tl">
                    <a:srgbClr val="000000">
                      <a:alpha val="43137"/>
                    </a:srgbClr>
                  </a:outerShdw>
                </a:effectLst>
                <a:latin typeface="+mn-lt"/>
              </a:rPr>
            </a:br>
            <a:r>
              <a:rPr lang="es-CR" sz="4000" b="1" dirty="0">
                <a:solidFill>
                  <a:schemeClr val="accent1">
                    <a:lumMod val="75000"/>
                  </a:schemeClr>
                </a:solidFill>
                <a:effectLst>
                  <a:outerShdw blurRad="38100" dist="38100" dir="2700000" algn="tl">
                    <a:srgbClr val="000000">
                      <a:alpha val="43137"/>
                    </a:srgbClr>
                  </a:outerShdw>
                </a:effectLst>
                <a:latin typeface="+mn-lt"/>
              </a:rPr>
              <a:t>MAYOR DE 25 AÑOS.</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2685327"/>
            <a:ext cx="10799806" cy="3406554"/>
          </a:xfrm>
        </p:spPr>
        <p:txBody>
          <a:bodyPr>
            <a:normAutofit/>
          </a:bodyPr>
          <a:lstStyle/>
          <a:p>
            <a:pPr marL="0" indent="0" algn="just">
              <a:buNone/>
            </a:pPr>
            <a:r>
              <a:rPr lang="es-ES" sz="1700" b="1" dirty="0">
                <a:solidFill>
                  <a:schemeClr val="accent1"/>
                </a:solidFill>
                <a:effectLst>
                  <a:outerShdw blurRad="38100" dist="38100" dir="2700000" algn="tl">
                    <a:srgbClr val="000000">
                      <a:alpha val="43137"/>
                    </a:srgbClr>
                  </a:outerShdw>
                </a:effectLst>
              </a:rPr>
              <a:t>Requisitos:</a:t>
            </a:r>
          </a:p>
          <a:p>
            <a:pPr algn="just"/>
            <a:endParaRPr lang="es-ES" sz="1700" dirty="0"/>
          </a:p>
          <a:p>
            <a:pPr algn="just"/>
            <a:r>
              <a:rPr lang="es-ES" sz="1700" dirty="0"/>
              <a:t>Solicitud (promete).</a:t>
            </a:r>
          </a:p>
          <a:p>
            <a:pPr algn="just"/>
            <a:r>
              <a:rPr lang="es-ES" sz="1700" dirty="0"/>
              <a:t>Inscripción del nacimiento en Costa Rica.</a:t>
            </a:r>
          </a:p>
          <a:p>
            <a:pPr algn="just"/>
            <a:r>
              <a:rPr lang="es-ES" sz="1700" dirty="0"/>
              <a:t>Documento de identidad (DIMEX, Pasaporte, Carné Diplomático o de Misión Internacional).</a:t>
            </a:r>
          </a:p>
          <a:p>
            <a:pPr algn="just">
              <a:defRPr/>
            </a:pPr>
            <a:r>
              <a:rPr lang="es-CR" sz="1700" spc="-75" dirty="0"/>
              <a:t>Buena conducta (2 testigos).</a:t>
            </a:r>
          </a:p>
          <a:p>
            <a:pPr algn="just">
              <a:defRPr/>
            </a:pPr>
            <a:r>
              <a:rPr lang="es-CR" sz="1700" spc="-75" dirty="0"/>
              <a:t>Certificado de antecedentes penales del país de origen o del último país de residencia.</a:t>
            </a:r>
          </a:p>
          <a:p>
            <a:pPr algn="just">
              <a:defRPr/>
            </a:pPr>
            <a:r>
              <a:rPr lang="es-CR" sz="1700" spc="-75" dirty="0"/>
              <a:t>Medios de vida.</a:t>
            </a:r>
          </a:p>
          <a:p>
            <a:pPr algn="just">
              <a:defRPr/>
            </a:pPr>
            <a:r>
              <a:rPr lang="es-CR" sz="1700" spc="-75" dirty="0"/>
              <a:t>Permanencia 5 o 7 años en Costa Rica.</a:t>
            </a:r>
          </a:p>
          <a:p>
            <a:pPr algn="just"/>
            <a:endParaRPr lang="es-ES" sz="2000" dirty="0"/>
          </a:p>
          <a:p>
            <a:pPr algn="just"/>
            <a:endParaRPr lang="en-US" sz="2000" dirty="0"/>
          </a:p>
        </p:txBody>
      </p:sp>
    </p:spTree>
    <p:extLst>
      <p:ext uri="{BB962C8B-B14F-4D97-AF65-F5344CB8AC3E}">
        <p14:creationId xmlns:p14="http://schemas.microsoft.com/office/powerpoint/2010/main" val="18418507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fontScale="90000"/>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cs typeface="+mn-cs"/>
              </a:rPr>
              <a:t>NATURALIZACIÓN POR HABER SIDO DECLARADO APÁTRIDA</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gn="just">
              <a:buNone/>
            </a:pPr>
            <a:r>
              <a:rPr lang="es-ES" sz="1700" dirty="0"/>
              <a:t>Resolución  del Ministerio de Relaciones Exteriores y Culto, el cual otorga la calidad de persona apátrida.</a:t>
            </a:r>
          </a:p>
          <a:p>
            <a:pPr algn="just"/>
            <a:endParaRPr lang="en-US" sz="2000" dirty="0"/>
          </a:p>
        </p:txBody>
      </p:sp>
      <p:pic>
        <p:nvPicPr>
          <p:cNvPr id="3" name="Imagen 2">
            <a:extLst>
              <a:ext uri="{FF2B5EF4-FFF2-40B4-BE49-F238E27FC236}">
                <a16:creationId xmlns:a16="http://schemas.microsoft.com/office/drawing/2014/main" id="{0EE5DE16-73EF-F7DC-C9DC-5317B119EC43}"/>
              </a:ext>
            </a:extLst>
          </p:cNvPr>
          <p:cNvPicPr>
            <a:picLocks noChangeAspect="1"/>
          </p:cNvPicPr>
          <p:nvPr/>
        </p:nvPicPr>
        <p:blipFill>
          <a:blip r:embed="rId3"/>
          <a:stretch>
            <a:fillRect/>
          </a:stretch>
        </p:blipFill>
        <p:spPr>
          <a:xfrm>
            <a:off x="4261462" y="2678374"/>
            <a:ext cx="3685554" cy="2703974"/>
          </a:xfrm>
          <a:prstGeom prst="rect">
            <a:avLst/>
          </a:prstGeom>
        </p:spPr>
      </p:pic>
    </p:spTree>
    <p:extLst>
      <p:ext uri="{BB962C8B-B14F-4D97-AF65-F5344CB8AC3E}">
        <p14:creationId xmlns:p14="http://schemas.microsoft.com/office/powerpoint/2010/main" val="10142874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REQUISITOS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2326511"/>
            <a:ext cx="10799806" cy="3765370"/>
          </a:xfrm>
        </p:spPr>
        <p:txBody>
          <a:bodyPr>
            <a:normAutofit/>
          </a:bodyPr>
          <a:lstStyle/>
          <a:p>
            <a:pPr algn="just"/>
            <a:r>
              <a:rPr lang="es-ES" sz="1700" dirty="0"/>
              <a:t>Escrito inicial</a:t>
            </a:r>
          </a:p>
          <a:p>
            <a:pPr algn="just"/>
            <a:endParaRPr lang="es-ES" sz="1700" dirty="0"/>
          </a:p>
          <a:p>
            <a:pPr algn="just"/>
            <a:r>
              <a:rPr lang="es-ES" sz="1700" dirty="0"/>
              <a:t>Estatus migratorio como persona apátrida.</a:t>
            </a:r>
          </a:p>
          <a:p>
            <a:pPr algn="just"/>
            <a:endParaRPr lang="es-ES" sz="1700" dirty="0"/>
          </a:p>
          <a:p>
            <a:pPr algn="just"/>
            <a:r>
              <a:rPr lang="es-ES" sz="1700" dirty="0"/>
              <a:t>Permanencia en CR por dos años desde el momento de la solicitud  en el Ministerio de Relaciones Exteriores y Culto.</a:t>
            </a:r>
          </a:p>
          <a:p>
            <a:pPr algn="just"/>
            <a:endParaRPr lang="es-ES" sz="1700" dirty="0"/>
          </a:p>
          <a:p>
            <a:pPr algn="just"/>
            <a:r>
              <a:rPr lang="es-ES" sz="1700" dirty="0"/>
              <a:t>No haber sido condenado por los delitos a los cuales se refiere el artículo 15 de la Ley de Opciones y Naturalizaciones.</a:t>
            </a:r>
          </a:p>
        </p:txBody>
      </p:sp>
    </p:spTree>
    <p:extLst>
      <p:ext uri="{BB962C8B-B14F-4D97-AF65-F5344CB8AC3E}">
        <p14:creationId xmlns:p14="http://schemas.microsoft.com/office/powerpoint/2010/main" val="1470429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ESCRITO DE SOLICITUD INICIAL </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818490" y="2084587"/>
            <a:ext cx="10555018" cy="3668030"/>
          </a:xfrm>
        </p:spPr>
        <p:txBody>
          <a:bodyPr>
            <a:normAutofit/>
          </a:bodyPr>
          <a:lstStyle/>
          <a:p>
            <a:pPr algn="just"/>
            <a:r>
              <a:rPr lang="es-ES" sz="1700" dirty="0"/>
              <a:t>Calidades </a:t>
            </a:r>
          </a:p>
          <a:p>
            <a:pPr algn="just"/>
            <a:endParaRPr lang="es-ES" sz="1700" dirty="0"/>
          </a:p>
          <a:p>
            <a:pPr algn="just"/>
            <a:r>
              <a:rPr lang="es-ES" sz="1700" dirty="0"/>
              <a:t>Número de documento de identidad (DIMEX condición de apátrida). </a:t>
            </a:r>
          </a:p>
          <a:p>
            <a:pPr algn="just"/>
            <a:endParaRPr lang="es-ES" sz="1700" dirty="0"/>
          </a:p>
          <a:p>
            <a:pPr algn="just"/>
            <a:r>
              <a:rPr lang="es-ES" sz="1700" dirty="0"/>
              <a:t>Manifestación de que la naturalización se solicita por estar declarado en condición de apátrida. </a:t>
            </a:r>
          </a:p>
          <a:p>
            <a:pPr algn="just"/>
            <a:endParaRPr lang="es-ES" sz="1700" dirty="0"/>
          </a:p>
          <a:p>
            <a:pPr algn="just"/>
            <a:r>
              <a:rPr lang="es-ES" sz="1700" dirty="0"/>
              <a:t>Jura y promete.</a:t>
            </a:r>
          </a:p>
          <a:p>
            <a:pPr algn="just"/>
            <a:endParaRPr lang="es-ES" sz="1700" dirty="0"/>
          </a:p>
          <a:p>
            <a:pPr algn="just"/>
            <a:r>
              <a:rPr lang="es-ES" sz="1700" dirty="0"/>
              <a:t>Medio para atender notificaciones.</a:t>
            </a:r>
          </a:p>
          <a:p>
            <a:pPr algn="just"/>
            <a:endParaRPr lang="en-US" sz="2000" dirty="0"/>
          </a:p>
        </p:txBody>
      </p:sp>
    </p:spTree>
    <p:extLst>
      <p:ext uri="{BB962C8B-B14F-4D97-AF65-F5344CB8AC3E}">
        <p14:creationId xmlns:p14="http://schemas.microsoft.com/office/powerpoint/2010/main" val="20077884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NATURALIZACIÓN PARA PERSONAS INDÍGENAS TRANSFRONTERIZA</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pic>
        <p:nvPicPr>
          <p:cNvPr id="3" name="Marcador de contenido 2">
            <a:extLst>
              <a:ext uri="{FF2B5EF4-FFF2-40B4-BE49-F238E27FC236}">
                <a16:creationId xmlns:a16="http://schemas.microsoft.com/office/drawing/2014/main" id="{9432120D-FB66-3E0C-6903-A16A58FC0D43}"/>
              </a:ext>
            </a:extLst>
          </p:cNvPr>
          <p:cNvPicPr>
            <a:picLocks noGrp="1" noChangeAspect="1"/>
          </p:cNvPicPr>
          <p:nvPr>
            <p:ph idx="1"/>
          </p:nvPr>
        </p:nvPicPr>
        <p:blipFill>
          <a:blip r:embed="rId3"/>
          <a:stretch>
            <a:fillRect/>
          </a:stretch>
        </p:blipFill>
        <p:spPr>
          <a:xfrm>
            <a:off x="3224534" y="2366757"/>
            <a:ext cx="5742930" cy="3371380"/>
          </a:xfrm>
          <a:prstGeom prst="rect">
            <a:avLst/>
          </a:prstGeom>
        </p:spPr>
      </p:pic>
    </p:spTree>
    <p:extLst>
      <p:ext uri="{BB962C8B-B14F-4D97-AF65-F5344CB8AC3E}">
        <p14:creationId xmlns:p14="http://schemas.microsoft.com/office/powerpoint/2010/main" val="25770906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REQUISITOS </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algn="just"/>
            <a:r>
              <a:rPr lang="es-ES" sz="1700" dirty="0"/>
              <a:t>Escrito inicial</a:t>
            </a:r>
          </a:p>
          <a:p>
            <a:pPr algn="just"/>
            <a:endParaRPr lang="es-ES" sz="1700" dirty="0"/>
          </a:p>
          <a:p>
            <a:pPr algn="just"/>
            <a:r>
              <a:rPr lang="es-ES" sz="1700" dirty="0"/>
              <a:t>Tener estatus como persona indígena transfronteriza. (DGME)</a:t>
            </a:r>
          </a:p>
          <a:p>
            <a:pPr algn="just"/>
            <a:endParaRPr lang="es-ES" sz="1700" dirty="0"/>
          </a:p>
          <a:p>
            <a:pPr algn="just"/>
            <a:r>
              <a:rPr lang="es-ES" sz="1700" dirty="0"/>
              <a:t>Haber residido oficialmente en Costa Rica durante dos años. </a:t>
            </a:r>
          </a:p>
          <a:p>
            <a:pPr algn="just"/>
            <a:endParaRPr lang="es-ES" sz="1700" dirty="0"/>
          </a:p>
          <a:p>
            <a:pPr algn="just"/>
            <a:r>
              <a:rPr lang="es-ES" sz="1700" dirty="0"/>
              <a:t>Declaración jurada de 2 testigos que lo conocen.</a:t>
            </a:r>
          </a:p>
          <a:p>
            <a:pPr algn="just"/>
            <a:endParaRPr lang="es-ES" sz="1700" dirty="0"/>
          </a:p>
          <a:p>
            <a:pPr algn="just"/>
            <a:r>
              <a:rPr lang="es-ES" sz="1700" dirty="0"/>
              <a:t>No haber sido juzgado durante su permanencia en el país, por delitos dolosos ni ser reincidente en delitos culposos, ni haber sido condenado por contravenciones repetidas, ni por delitos a los cuales se refiere el artículo 15 de la Ley de Opciones y Naturalizaciones.</a:t>
            </a:r>
          </a:p>
        </p:txBody>
      </p:sp>
    </p:spTree>
    <p:extLst>
      <p:ext uri="{BB962C8B-B14F-4D97-AF65-F5344CB8AC3E}">
        <p14:creationId xmlns:p14="http://schemas.microsoft.com/office/powerpoint/2010/main" val="3196154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INSCRIPCIÓN DE NACIMIENTO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Picture 7">
            <a:extLst>
              <a:ext uri="{FF2B5EF4-FFF2-40B4-BE49-F238E27FC236}">
                <a16:creationId xmlns:a16="http://schemas.microsoft.com/office/drawing/2014/main" id="{69B2374A-0BBE-E475-0851-62F0118FB1C2}"/>
              </a:ext>
            </a:extLst>
          </p:cNvPr>
          <p:cNvPicPr>
            <a:picLocks noGrp="1"/>
          </p:cNvPicPr>
          <p:nvPr>
            <p:ph idx="1"/>
          </p:nvPr>
        </p:nvPicPr>
        <p:blipFill>
          <a:blip r:embed="rId3"/>
          <a:stretch/>
        </p:blipFill>
        <p:spPr>
          <a:xfrm>
            <a:off x="3004200" y="1968500"/>
            <a:ext cx="6201063" cy="4122738"/>
          </a:xfrm>
          <a:prstGeom prst="rect">
            <a:avLst/>
          </a:prstGeom>
          <a:ln>
            <a:noFill/>
          </a:ln>
          <a:effectLst>
            <a:softEdge rad="112500"/>
          </a:effectLst>
        </p:spPr>
      </p:pic>
    </p:spTree>
    <p:extLst>
      <p:ext uri="{BB962C8B-B14F-4D97-AF65-F5344CB8AC3E}">
        <p14:creationId xmlns:p14="http://schemas.microsoft.com/office/powerpoint/2010/main" val="13065840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ESCRITO DE SOLICITUD INICIAL </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algn="just"/>
            <a:r>
              <a:rPr lang="es-ES" sz="1700" dirty="0"/>
              <a:t>Nombre y dos apellidos. </a:t>
            </a:r>
          </a:p>
          <a:p>
            <a:pPr algn="just"/>
            <a:endParaRPr lang="es-ES" sz="1700" dirty="0"/>
          </a:p>
          <a:p>
            <a:pPr algn="just"/>
            <a:r>
              <a:rPr lang="es-ES" sz="1700" dirty="0"/>
              <a:t>Calidades.  </a:t>
            </a:r>
          </a:p>
          <a:p>
            <a:pPr algn="just"/>
            <a:endParaRPr lang="es-ES" sz="1700" dirty="0"/>
          </a:p>
          <a:p>
            <a:pPr algn="just"/>
            <a:r>
              <a:rPr lang="es-ES" sz="1700" dirty="0"/>
              <a:t>Manifestación de que la naturalización se solicita por estar declarado en condición de persona indígena transfronteriza.</a:t>
            </a:r>
          </a:p>
          <a:p>
            <a:pPr algn="just"/>
            <a:endParaRPr lang="es-ES" sz="1700" dirty="0"/>
          </a:p>
          <a:p>
            <a:pPr algn="just"/>
            <a:r>
              <a:rPr lang="es-ES" sz="1700" dirty="0"/>
              <a:t>Manifestación de que jura respetar el orden constitucional de la República.</a:t>
            </a:r>
          </a:p>
          <a:p>
            <a:pPr algn="just"/>
            <a:endParaRPr lang="es-ES" sz="1700" dirty="0"/>
          </a:p>
          <a:p>
            <a:pPr algn="just"/>
            <a:r>
              <a:rPr lang="es-ES" sz="1700" dirty="0"/>
              <a:t>Medio para atender notificaciones.</a:t>
            </a:r>
          </a:p>
          <a:p>
            <a:pPr algn="just"/>
            <a:endParaRPr lang="en-US" sz="2000" dirty="0"/>
          </a:p>
        </p:txBody>
      </p:sp>
    </p:spTree>
    <p:extLst>
      <p:ext uri="{BB962C8B-B14F-4D97-AF65-F5344CB8AC3E}">
        <p14:creationId xmlns:p14="http://schemas.microsoft.com/office/powerpoint/2010/main" val="9850747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3009946" y="321560"/>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VARIACION DE NACIONALIDAD</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42592"/>
          </a:xfrm>
        </p:spPr>
        <p:txBody>
          <a:bodyPr>
            <a:normAutofit/>
          </a:bodyPr>
          <a:lstStyle/>
          <a:p>
            <a:pPr marL="0" indent="0">
              <a:lnSpc>
                <a:spcPct val="120000"/>
              </a:lnSpc>
              <a:spcBef>
                <a:spcPts val="600"/>
              </a:spcBef>
              <a:buNone/>
            </a:pPr>
            <a:r>
              <a:rPr lang="es-CR" sz="2000" b="1" dirty="0">
                <a:solidFill>
                  <a:schemeClr val="accent1"/>
                </a:solidFill>
                <a:effectLst>
                  <a:outerShdw blurRad="38100" dist="38100" dir="2700000" algn="tl">
                    <a:srgbClr val="000000">
                      <a:alpha val="43137"/>
                    </a:srgbClr>
                  </a:outerShdw>
                </a:effectLst>
              </a:rPr>
              <a:t>OPCIÓN DE NACIONALIDAD:</a:t>
            </a:r>
          </a:p>
          <a:p>
            <a:pPr marL="0" indent="0" algn="just">
              <a:lnSpc>
                <a:spcPct val="120000"/>
              </a:lnSpc>
              <a:spcBef>
                <a:spcPts val="600"/>
              </a:spcBef>
              <a:buNone/>
            </a:pPr>
            <a:r>
              <a:rPr lang="es-CR" sz="1700" dirty="0"/>
              <a:t>Procedimiento para adquirir la nacionalidad </a:t>
            </a:r>
            <a:r>
              <a:rPr lang="es-CR" sz="1700" b="1" u="sng" dirty="0"/>
              <a:t>costarricense por nacimiento</a:t>
            </a:r>
            <a:r>
              <a:rPr lang="es-CR" sz="1700" dirty="0"/>
              <a:t>, en los siguientes casos: personas nacidas en Costa Rica de padres extranjeros; personas nacidas en el extranjero de padres costarricenses por nacimiento.</a:t>
            </a:r>
          </a:p>
          <a:p>
            <a:pPr marL="0" indent="0" algn="just">
              <a:lnSpc>
                <a:spcPct val="120000"/>
              </a:lnSpc>
              <a:spcBef>
                <a:spcPts val="600"/>
              </a:spcBef>
              <a:buNone/>
            </a:pPr>
            <a:endParaRPr lang="es-CR" sz="1700" dirty="0"/>
          </a:p>
          <a:p>
            <a:pPr marL="0" indent="0" algn="just">
              <a:lnSpc>
                <a:spcPct val="120000"/>
              </a:lnSpc>
              <a:spcBef>
                <a:spcPts val="600"/>
              </a:spcBef>
              <a:buNone/>
            </a:pPr>
            <a:r>
              <a:rPr lang="es-ES" sz="1700" b="1" dirty="0">
                <a:effectLst>
                  <a:outerShdw blurRad="38100" dist="38100" dir="2700000" algn="tl">
                    <a:srgbClr val="000000">
                      <a:alpha val="43137"/>
                    </a:srgbClr>
                  </a:outerShdw>
                </a:effectLst>
                <a:cs typeface="Arial" panose="020B0604020202020204" pitchFamily="34" charset="0"/>
              </a:rPr>
              <a:t>Artículo 13, inciso 2) y 3) Constitución Política.</a:t>
            </a:r>
          </a:p>
          <a:p>
            <a:pPr marL="0" indent="0" algn="just">
              <a:lnSpc>
                <a:spcPct val="120000"/>
              </a:lnSpc>
              <a:spcBef>
                <a:spcPts val="600"/>
              </a:spcBef>
              <a:buNone/>
            </a:pPr>
            <a:r>
              <a:rPr lang="es-ES" sz="1700" dirty="0"/>
              <a:t>2) El hijo de padre o madre costarricense por nacimiento, que nazca en el extranjero, y se inscriba como tal en el Registro Civil, por la voluntad del progenitor costarricense, mientras sea menor de edad, o por la propia hasta cumplir veinticinco años;</a:t>
            </a:r>
          </a:p>
          <a:p>
            <a:pPr marL="0" indent="0" algn="just">
              <a:lnSpc>
                <a:spcPct val="120000"/>
              </a:lnSpc>
              <a:spcBef>
                <a:spcPts val="600"/>
              </a:spcBef>
              <a:buNone/>
            </a:pPr>
            <a:r>
              <a:rPr lang="es-ES" sz="1700" dirty="0"/>
              <a:t>3) El hijo de padres extranjeros nacido en Costa Rica que se inscrito como costarricense, por voluntad de cualquiera de sus progenitores mientras sea menor de edad, o por la propia hasta cumplir veinticinco años.</a:t>
            </a:r>
          </a:p>
          <a:p>
            <a:pPr marL="0" indent="0" algn="just">
              <a:lnSpc>
                <a:spcPct val="150000"/>
              </a:lnSpc>
              <a:spcBef>
                <a:spcPts val="0"/>
              </a:spcBef>
              <a:buNone/>
            </a:pPr>
            <a:endParaRPr lang="es-CR" sz="1700" dirty="0"/>
          </a:p>
        </p:txBody>
      </p:sp>
    </p:spTree>
    <p:extLst>
      <p:ext uri="{BB962C8B-B14F-4D97-AF65-F5344CB8AC3E}">
        <p14:creationId xmlns:p14="http://schemas.microsoft.com/office/powerpoint/2010/main" val="31440784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759352"/>
            <a:ext cx="10799806" cy="4332529"/>
          </a:xfrm>
        </p:spPr>
        <p:txBody>
          <a:bodyPr>
            <a:normAutofit/>
          </a:bodyPr>
          <a:lstStyle/>
          <a:p>
            <a:pPr marL="0" indent="0" algn="just">
              <a:buNone/>
            </a:pPr>
            <a:r>
              <a:rPr lang="es-ES" sz="2000" b="1" dirty="0">
                <a:solidFill>
                  <a:schemeClr val="accent1"/>
                </a:solidFill>
                <a:effectLst>
                  <a:outerShdw blurRad="38100" dist="38100" dir="2700000" algn="tl">
                    <a:srgbClr val="000000">
                      <a:alpha val="43137"/>
                    </a:srgbClr>
                  </a:outerShdw>
                </a:effectLst>
              </a:rPr>
              <a:t>RECUPERACIÓN DE NACIONALIDAD:</a:t>
            </a:r>
          </a:p>
          <a:p>
            <a:pPr algn="just"/>
            <a:endParaRPr lang="es-ES" sz="1700" dirty="0"/>
          </a:p>
          <a:p>
            <a:pPr marL="0" indent="0" algn="just">
              <a:buNone/>
            </a:pPr>
            <a:r>
              <a:rPr lang="es-ES" sz="1700" dirty="0"/>
              <a:t>Procedimiento para recuperar la nacionalidad costarricense por nacimiento. </a:t>
            </a:r>
          </a:p>
          <a:p>
            <a:pPr marL="0" indent="0" algn="just">
              <a:buNone/>
            </a:pPr>
            <a:r>
              <a:rPr lang="es-ES" sz="1700" dirty="0"/>
              <a:t>Nota: Si se tratare de un costarricense naturalizado, deberá de realizar una nueva solicitud de naturalización.</a:t>
            </a:r>
          </a:p>
          <a:p>
            <a:pPr algn="just"/>
            <a:endParaRPr lang="es-ES" sz="1700" dirty="0"/>
          </a:p>
          <a:p>
            <a:pPr marL="0" indent="0" algn="just">
              <a:buNone/>
            </a:pPr>
            <a:r>
              <a:rPr lang="es-ES" sz="1700" b="1" dirty="0">
                <a:effectLst>
                  <a:outerShdw blurRad="38100" dist="38100" dir="2700000" algn="tl">
                    <a:srgbClr val="000000">
                      <a:alpha val="43137"/>
                    </a:srgbClr>
                  </a:outerShdw>
                </a:effectLst>
              </a:rPr>
              <a:t>Artículo 5. </a:t>
            </a:r>
            <a:r>
              <a:rPr lang="es-CR" sz="1700" b="1" dirty="0">
                <a:effectLst>
                  <a:outerShdw blurRad="38100" dist="38100" dir="2700000" algn="tl">
                    <a:srgbClr val="000000">
                      <a:alpha val="43137"/>
                    </a:srgbClr>
                  </a:outerShdw>
                </a:effectLst>
              </a:rPr>
              <a:t>Ley 1155 de Opciones y Naturalizaciones del 29 de abril de 1950 y sus reformas</a:t>
            </a:r>
            <a:endParaRPr lang="es-ES" sz="1700" b="1" dirty="0">
              <a:effectLst>
                <a:outerShdw blurRad="38100" dist="38100" dir="2700000" algn="tl">
                  <a:srgbClr val="000000">
                    <a:alpha val="43137"/>
                  </a:srgbClr>
                </a:outerShdw>
              </a:effectLst>
            </a:endParaRPr>
          </a:p>
          <a:p>
            <a:pPr marL="0" indent="0" algn="just">
              <a:buNone/>
            </a:pPr>
            <a:r>
              <a:rPr lang="es-ES" sz="1700" dirty="0"/>
              <a:t>“El costarricense que hubiera perdido su nacionalidad puede recuperarla… si se tratare de un costarricense que lo hubiera sido por nacimiento, mediante expresa renuncia de su nueva nacionalidad, formulada personalmente o por medio de apoderado especialísimo ente el Registro Civil, el cual lo inscribirá como costarricense naturalizado; y si se tratare de un costarricense naturalizado, mediante los trámites de una nueva naturalización.”</a:t>
            </a:r>
          </a:p>
          <a:p>
            <a:pPr algn="just"/>
            <a:endParaRPr lang="es-ES" sz="2000" dirty="0"/>
          </a:p>
          <a:p>
            <a:pPr algn="just"/>
            <a:endParaRPr lang="en-US" sz="2000" dirty="0"/>
          </a:p>
        </p:txBody>
      </p:sp>
    </p:spTree>
    <p:extLst>
      <p:ext uri="{BB962C8B-B14F-4D97-AF65-F5344CB8AC3E}">
        <p14:creationId xmlns:p14="http://schemas.microsoft.com/office/powerpoint/2010/main" val="5943953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608881"/>
            <a:ext cx="10799806" cy="4483000"/>
          </a:xfrm>
        </p:spPr>
        <p:txBody>
          <a:bodyPr>
            <a:normAutofit/>
          </a:bodyPr>
          <a:lstStyle/>
          <a:p>
            <a:pPr marL="0" indent="0" algn="just">
              <a:buNone/>
            </a:pPr>
            <a:r>
              <a:rPr lang="es-ES" sz="2000" b="1" dirty="0">
                <a:solidFill>
                  <a:schemeClr val="accent1"/>
                </a:solidFill>
                <a:effectLst>
                  <a:outerShdw blurRad="38100" dist="38100" dir="2700000" algn="tl">
                    <a:srgbClr val="000000">
                      <a:alpha val="43137"/>
                    </a:srgbClr>
                  </a:outerShdw>
                </a:effectLst>
              </a:rPr>
              <a:t>RENUNCIA DE NACIONALIDAD:</a:t>
            </a:r>
          </a:p>
          <a:p>
            <a:pPr marL="0" indent="0" algn="just">
              <a:buNone/>
            </a:pPr>
            <a:endParaRPr lang="es-ES" sz="1700" dirty="0"/>
          </a:p>
          <a:p>
            <a:pPr marL="0" indent="0" algn="just">
              <a:buNone/>
            </a:pPr>
            <a:r>
              <a:rPr lang="es-ES" sz="1700" dirty="0"/>
              <a:t>Procedimiento mediante el cual un costarricense por nacimiento o naturalizado, renuncia a la nacionalidad costarricense.</a:t>
            </a:r>
          </a:p>
          <a:p>
            <a:pPr algn="just"/>
            <a:endParaRPr lang="es-ES" sz="1700" dirty="0"/>
          </a:p>
          <a:p>
            <a:pPr marL="0" indent="0" algn="just">
              <a:buNone/>
            </a:pPr>
            <a:r>
              <a:rPr lang="es-ES" sz="1700" b="1" dirty="0">
                <a:effectLst>
                  <a:outerShdw blurRad="38100" dist="38100" dir="2700000" algn="tl">
                    <a:srgbClr val="000000">
                      <a:alpha val="43137"/>
                    </a:srgbClr>
                  </a:outerShdw>
                </a:effectLst>
              </a:rPr>
              <a:t>Artículo 16. </a:t>
            </a:r>
            <a:r>
              <a:rPr lang="es-CR" sz="1700" b="1" dirty="0">
                <a:effectLst>
                  <a:outerShdw blurRad="38100" dist="38100" dir="2700000" algn="tl">
                    <a:srgbClr val="000000">
                      <a:alpha val="43137"/>
                    </a:srgbClr>
                  </a:outerShdw>
                </a:effectLst>
              </a:rPr>
              <a:t>Constitución Política</a:t>
            </a:r>
          </a:p>
          <a:p>
            <a:pPr marL="0" indent="0" algn="just">
              <a:buNone/>
            </a:pPr>
            <a:r>
              <a:rPr lang="es-ES" sz="1700" dirty="0"/>
              <a:t>“La calidad de costarricense no se pierde y es irrenunciable”</a:t>
            </a:r>
          </a:p>
          <a:p>
            <a:pPr marL="0" indent="0" algn="just">
              <a:buNone/>
            </a:pPr>
            <a:endParaRPr lang="es-ES" sz="1700" dirty="0"/>
          </a:p>
          <a:p>
            <a:pPr marL="0" indent="0" algn="just">
              <a:buNone/>
            </a:pPr>
            <a:r>
              <a:rPr lang="es-CR" sz="1700" b="1" dirty="0">
                <a:effectLst>
                  <a:outerShdw blurRad="38100" dist="38100" dir="2700000" algn="tl">
                    <a:srgbClr val="000000">
                      <a:alpha val="43137"/>
                    </a:srgbClr>
                  </a:outerShdw>
                </a:effectLst>
              </a:rPr>
              <a:t>Sala Constitucional voto n.°08268-2003 de las 14:52 horas del 6 de agosto de 2003</a:t>
            </a:r>
          </a:p>
          <a:p>
            <a:pPr marL="0" indent="0" algn="just">
              <a:buNone/>
            </a:pPr>
            <a:r>
              <a:rPr lang="es-ES" sz="1700" dirty="0"/>
              <a:t>“…Para este Tribunal la condición de irrenunciable del artículo 16 debe interpretarse, en armonía con los textos de Derechos Humanos mencionados, como una prohibición absoluta para evitar que una persona quede sin patria. En otras palabras, no es aceptable ninguna renuncia si como resultado de ella la persona se convierte en un apátrida. Esta prohibición tiene sentido porque los derechos humanos son irrenunciables y el derecho a ostentar una nacionalidad, como derecho humano, no puede renunciarse...”</a:t>
            </a:r>
          </a:p>
          <a:p>
            <a:pPr marL="0" indent="0" algn="just">
              <a:buNone/>
            </a:pPr>
            <a:endParaRPr lang="es-ES" sz="1700" dirty="0"/>
          </a:p>
          <a:p>
            <a:pPr algn="just"/>
            <a:endParaRPr lang="en-US" sz="2000" dirty="0"/>
          </a:p>
        </p:txBody>
      </p:sp>
    </p:spTree>
    <p:extLst>
      <p:ext uri="{BB962C8B-B14F-4D97-AF65-F5344CB8AC3E}">
        <p14:creationId xmlns:p14="http://schemas.microsoft.com/office/powerpoint/2010/main" val="38235660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REQUISITOS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6096" y="2211910"/>
            <a:ext cx="10799806" cy="3621731"/>
          </a:xfrm>
        </p:spPr>
        <p:txBody>
          <a:bodyPr>
            <a:normAutofit/>
          </a:bodyPr>
          <a:lstStyle/>
          <a:p>
            <a:pPr algn="just"/>
            <a:r>
              <a:rPr lang="es-ES" sz="1700" dirty="0"/>
              <a:t>Documento de la autoridad competente del país extranjero donde se indique que actualmente ostenta esa nacionalidad, debidamente legalizado o apostillado y con la traducción oficial al español si se encuentra redactada en otro idioma, o bien </a:t>
            </a:r>
          </a:p>
          <a:p>
            <a:pPr algn="just"/>
            <a:endParaRPr lang="es-ES" sz="1700" dirty="0"/>
          </a:p>
          <a:p>
            <a:pPr algn="just"/>
            <a:r>
              <a:rPr lang="es-ES" sz="1700" dirty="0"/>
              <a:t>Fotocopia del pasaporte vigente del país extranjero debidamente certificado por el consulado de Costa Rica en ese país, o bien </a:t>
            </a:r>
          </a:p>
          <a:p>
            <a:pPr algn="just"/>
            <a:endParaRPr lang="es-ES" sz="1700" dirty="0"/>
          </a:p>
          <a:p>
            <a:pPr algn="just"/>
            <a:r>
              <a:rPr lang="es-ES" sz="1700" dirty="0"/>
              <a:t>Documento de la autoridad competente del país extranjero donde se señale que se encuentra tramitando su nueva nacionalidad, debidamente legalizado o apostillado y con la traducción oficial al español si se encuentra redactado en otro idioma.</a:t>
            </a:r>
          </a:p>
        </p:txBody>
      </p:sp>
    </p:spTree>
    <p:extLst>
      <p:ext uri="{BB962C8B-B14F-4D97-AF65-F5344CB8AC3E}">
        <p14:creationId xmlns:p14="http://schemas.microsoft.com/office/powerpoint/2010/main" val="4356148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CARTA DE NATURALIZACION</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2">
            <a:extLst>
              <a:ext uri="{FF2B5EF4-FFF2-40B4-BE49-F238E27FC236}">
                <a16:creationId xmlns:a16="http://schemas.microsoft.com/office/drawing/2014/main" id="{00873A45-82E9-97D3-CFBD-AB75CB23F3EE}"/>
              </a:ext>
            </a:extLst>
          </p:cNvPr>
          <p:cNvPicPr>
            <a:picLocks noGrp="1" noChangeAspect="1"/>
          </p:cNvPicPr>
          <p:nvPr>
            <p:ph idx="1"/>
          </p:nvPr>
        </p:nvPicPr>
        <p:blipFill>
          <a:blip r:embed="rId3"/>
          <a:stretch>
            <a:fillRect/>
          </a:stretch>
        </p:blipFill>
        <p:spPr>
          <a:xfrm>
            <a:off x="3599385" y="1968841"/>
            <a:ext cx="4993228" cy="4122738"/>
          </a:xfrm>
          <a:prstGeom prst="rect">
            <a:avLst/>
          </a:prstGeom>
        </p:spPr>
      </p:pic>
    </p:spTree>
    <p:extLst>
      <p:ext uri="{BB962C8B-B14F-4D97-AF65-F5344CB8AC3E}">
        <p14:creationId xmlns:p14="http://schemas.microsoft.com/office/powerpoint/2010/main" val="8836801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CARTA DE NATURALIZACION</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6096" y="1782501"/>
            <a:ext cx="10799806" cy="4305783"/>
          </a:xfrm>
        </p:spPr>
        <p:txBody>
          <a:bodyPr>
            <a:normAutofit/>
          </a:bodyPr>
          <a:lstStyle/>
          <a:p>
            <a:pPr algn="just"/>
            <a:r>
              <a:rPr lang="es-ES" sz="1700" dirty="0"/>
              <a:t>La carta de naturalización es el documento con el cual se da por concluido todos los trámites aprobados.</a:t>
            </a:r>
          </a:p>
          <a:p>
            <a:pPr algn="just"/>
            <a:r>
              <a:rPr lang="es-ES" sz="1700" dirty="0"/>
              <a:t>Desde diciembre del 2016 se digitalizó el proceso y se descentralizó la entrega y ahora todas las sedes del TSE y las Embajadas y Consulados pueden realizar las entregas.</a:t>
            </a:r>
          </a:p>
          <a:p>
            <a:pPr algn="just"/>
            <a:r>
              <a:rPr lang="es-ES" sz="1700" dirty="0"/>
              <a:t>La entrega por medio de los Consulados o Embajadas inicia cuando el gestionante solicita por medio de una nota a la oficina de Opciones y Naturalizaciones el envío de los documentos digitales a la sede que le es más conveniente.</a:t>
            </a:r>
          </a:p>
          <a:p>
            <a:pPr algn="just"/>
            <a:r>
              <a:rPr lang="es-ES" sz="1700" dirty="0"/>
              <a:t>Posteriormente, la unidad de Cartas se pone en contacto con la institución por medio de un correo electrónico donde se le indican datos generales del gestionante y se adjuntan un acta de entrega, una copia digital del documento de identidad, la carta digital, así como un protocolo a seguir cuando se realice la entrega.</a:t>
            </a:r>
          </a:p>
          <a:p>
            <a:pPr algn="just"/>
            <a:r>
              <a:rPr lang="es-ES" sz="1700" dirty="0"/>
              <a:t>Una vez realizada la entrega de la carta se les indica que se pueden realizar de una vez la solicitud de la cédula de identidad.</a:t>
            </a:r>
          </a:p>
          <a:p>
            <a:pPr algn="just"/>
            <a:r>
              <a:rPr lang="es-ES" sz="1700" dirty="0"/>
              <a:t>Es importante que siempre nos envíen una copia digital del -Acta Firmada- por correo electrónico para asignar las citas de inscripción, ya que solamente se asignan contra entrega de cartas y posteriormente nos envíen el físico a la oficina de Opciones y Naturalizaciones.</a:t>
            </a:r>
          </a:p>
          <a:p>
            <a:pPr algn="just"/>
            <a:endParaRPr lang="es-ES" sz="1700" dirty="0"/>
          </a:p>
          <a:p>
            <a:pPr algn="just"/>
            <a:endParaRPr lang="es-ES" sz="1700" dirty="0"/>
          </a:p>
        </p:txBody>
      </p:sp>
    </p:spTree>
    <p:extLst>
      <p:ext uri="{BB962C8B-B14F-4D97-AF65-F5344CB8AC3E}">
        <p14:creationId xmlns:p14="http://schemas.microsoft.com/office/powerpoint/2010/main" val="25442901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24E927BE-A369-DCD2-FD25-AB7BED137430}"/>
              </a:ext>
            </a:extLst>
          </p:cNvPr>
          <p:cNvPicPr>
            <a:picLocks noChangeAspect="1"/>
          </p:cNvPicPr>
          <p:nvPr/>
        </p:nvPicPr>
        <p:blipFill>
          <a:blip r:embed="rId3"/>
          <a:stretch>
            <a:fillRect/>
          </a:stretch>
        </p:blipFill>
        <p:spPr>
          <a:xfrm>
            <a:off x="-1525" y="0"/>
            <a:ext cx="12192000" cy="7015553"/>
          </a:xfrm>
          <a:prstGeom prst="rect">
            <a:avLst/>
          </a:prstGeom>
        </p:spPr>
      </p:pic>
      <p:sp>
        <p:nvSpPr>
          <p:cNvPr id="4" name="Title 1">
            <a:extLst>
              <a:ext uri="{FF2B5EF4-FFF2-40B4-BE49-F238E27FC236}">
                <a16:creationId xmlns:a16="http://schemas.microsoft.com/office/drawing/2014/main" id="{70627648-F45F-A91E-67EF-96D7EE6DE624}"/>
              </a:ext>
            </a:extLst>
          </p:cNvPr>
          <p:cNvSpPr>
            <a:spLocks noGrp="1"/>
          </p:cNvSpPr>
          <p:nvPr>
            <p:ph type="title"/>
          </p:nvPr>
        </p:nvSpPr>
        <p:spPr>
          <a:xfrm>
            <a:off x="1847377" y="-34723"/>
            <a:ext cx="8494196" cy="1047927"/>
          </a:xfrm>
        </p:spPr>
        <p:txBody>
          <a:bodyPr anchor="b">
            <a:normAutofit/>
          </a:bodyPr>
          <a:lstStyle/>
          <a:p>
            <a:pPr algn="ctr"/>
            <a:r>
              <a:rPr lang="es-CR" sz="3600" b="1" dirty="0">
                <a:solidFill>
                  <a:schemeClr val="accent1">
                    <a:lumMod val="75000"/>
                  </a:schemeClr>
                </a:solidFill>
                <a:effectLst>
                  <a:outerShdw blurRad="38100" dist="38100" dir="2700000" algn="tl">
                    <a:srgbClr val="000000">
                      <a:alpha val="43137"/>
                    </a:srgbClr>
                  </a:outerShdw>
                </a:effectLst>
                <a:latin typeface="+mn-lt"/>
              </a:rPr>
              <a:t>INFORMACIÓN IMPORTANTE</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25">
            <a:extLst>
              <a:ext uri="{FF2B5EF4-FFF2-40B4-BE49-F238E27FC236}">
                <a16:creationId xmlns:a16="http://schemas.microsoft.com/office/drawing/2014/main" id="{29F87406-4329-0C40-7EC2-C98768524DA0}"/>
              </a:ext>
            </a:extLst>
          </p:cNvPr>
          <p:cNvSpPr txBox="1">
            <a:spLocks/>
          </p:cNvSpPr>
          <p:nvPr/>
        </p:nvSpPr>
        <p:spPr>
          <a:xfrm>
            <a:off x="767299" y="2142250"/>
            <a:ext cx="10654352" cy="25734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s-CR" sz="1700" dirty="0"/>
              <a:t>Ante cualquier duda o consulta:</a:t>
            </a:r>
          </a:p>
          <a:p>
            <a:pPr marL="0" indent="0" algn="ctr">
              <a:lnSpc>
                <a:spcPct val="120000"/>
              </a:lnSpc>
              <a:buFont typeface="Arial" panose="020B0604020202020204" pitchFamily="34" charset="0"/>
              <a:buNone/>
            </a:pPr>
            <a:endParaRPr lang="es-CR" sz="17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s-CR" sz="1700" i="0" dirty="0">
                <a:effectLst/>
                <a:highlight>
                  <a:srgbClr val="FFFFFF"/>
                </a:highlight>
              </a:rPr>
              <a:t>Teléfonos: </a:t>
            </a:r>
            <a:r>
              <a:rPr lang="es-CR" sz="1800" kern="0" dirty="0">
                <a:effectLst/>
                <a:latin typeface="Calibri" panose="020F0502020204030204" pitchFamily="34" charset="0"/>
                <a:ea typeface="Times New Roman" panose="02020603050405020304" pitchFamily="18" charset="0"/>
              </a:rPr>
              <a:t>2287-5476 / 2287-5860</a:t>
            </a:r>
            <a:br>
              <a:rPr lang="es-CR" sz="1700" dirty="0"/>
            </a:br>
            <a:r>
              <a:rPr lang="es-CR" sz="1800" u="sng" kern="0"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4"/>
              </a:rPr>
              <a:t>naturalizaciones@tse.go.cr</a:t>
            </a:r>
            <a:endParaRPr kumimoji="0" lang="es-MX" sz="1700" i="0" u="none" strike="noStrike" kern="1200" cap="none" spc="0" normalizeH="0" baseline="0" noProof="0" dirty="0">
              <a:ln>
                <a:noFill/>
              </a:ln>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7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7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s-CR" sz="1800" kern="0" dirty="0">
                <a:effectLst/>
                <a:latin typeface="Calibri" panose="020F0502020204030204" pitchFamily="34" charset="0"/>
                <a:ea typeface="Times New Roman" panose="02020603050405020304" pitchFamily="18" charset="0"/>
              </a:rPr>
              <a:t>Paola Arguedas Castellón </a:t>
            </a:r>
            <a:r>
              <a:rPr lang="es-MX" sz="1700" dirty="0">
                <a:solidFill>
                  <a:srgbClr val="467886"/>
                </a:solidFill>
                <a:hlinkClick r:id="rId5">
                  <a:extLst>
                    <a:ext uri="{A12FA001-AC4F-418D-AE19-62706E023703}">
                      <ahyp:hlinkClr xmlns:ahyp="http://schemas.microsoft.com/office/drawing/2018/hyperlinkcolor" val="tx"/>
                    </a:ext>
                  </a:extLst>
                </a:hlinkClick>
              </a:rPr>
              <a:t>parguedas@tse.go.cr</a:t>
            </a:r>
            <a:endParaRPr lang="es-MX" sz="1700" dirty="0">
              <a:solidFill>
                <a:srgbClr val="467886"/>
              </a:solidFill>
            </a:endParaRPr>
          </a:p>
          <a:p>
            <a:pPr marL="0" indent="0" algn="ctr">
              <a:lnSpc>
                <a:spcPct val="120000"/>
              </a:lnSpc>
              <a:buFont typeface="Arial" panose="020B0604020202020204" pitchFamily="34" charset="0"/>
              <a:buNone/>
            </a:pPr>
            <a:endParaRPr lang="es-CR" altLang="es-CR" sz="1700" dirty="0"/>
          </a:p>
        </p:txBody>
      </p:sp>
    </p:spTree>
    <p:extLst>
      <p:ext uri="{BB962C8B-B14F-4D97-AF65-F5344CB8AC3E}">
        <p14:creationId xmlns:p14="http://schemas.microsoft.com/office/powerpoint/2010/main" val="7561566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7DD2DE27-59E9-299D-6E94-2617F145AEDF}"/>
              </a:ext>
            </a:extLst>
          </p:cNvPr>
          <p:cNvPicPr>
            <a:picLocks noChangeAspect="1"/>
          </p:cNvPicPr>
          <p:nvPr/>
        </p:nvPicPr>
        <p:blipFill>
          <a:blip r:embed="rId2"/>
          <a:stretch>
            <a:fillRect/>
          </a:stretch>
        </p:blipFill>
        <p:spPr>
          <a:xfrm>
            <a:off x="0" y="0"/>
            <a:ext cx="12192000" cy="6858000"/>
          </a:xfrm>
          <a:prstGeom prst="rect">
            <a:avLst/>
          </a:prstGeom>
        </p:spPr>
      </p:pic>
      <p:pic>
        <p:nvPicPr>
          <p:cNvPr id="4" name="Marcador de contenido 3">
            <a:extLst>
              <a:ext uri="{FF2B5EF4-FFF2-40B4-BE49-F238E27FC236}">
                <a16:creationId xmlns:a16="http://schemas.microsoft.com/office/drawing/2014/main" id="{2EE80D88-4F5B-D364-7437-1E444E53B086}"/>
              </a:ext>
            </a:extLst>
          </p:cNvPr>
          <p:cNvPicPr>
            <a:picLocks noGrp="1" noChangeAspect="1"/>
          </p:cNvPicPr>
          <p:nvPr>
            <p:ph idx="1"/>
          </p:nvPr>
        </p:nvPicPr>
        <p:blipFill>
          <a:blip r:embed="rId3"/>
          <a:stretch>
            <a:fillRect/>
          </a:stretch>
        </p:blipFill>
        <p:spPr>
          <a:xfrm>
            <a:off x="3410408" y="2006600"/>
            <a:ext cx="4914867" cy="34925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3735448" y="625683"/>
            <a:ext cx="5056860" cy="1087819"/>
          </a:xfrm>
        </p:spPr>
        <p:txBody>
          <a:bodyPr anchor="b">
            <a:normAutofit/>
          </a:bodyPr>
          <a:lstStyle/>
          <a:p>
            <a:r>
              <a:rPr lang="es-CR" sz="3600" b="1" dirty="0">
                <a:solidFill>
                  <a:schemeClr val="accent1">
                    <a:lumMod val="75000"/>
                  </a:schemeClr>
                </a:solidFill>
                <a:latin typeface="Century Gothic" panose="020B0502020202020204" pitchFamily="34" charset="0"/>
              </a:rPr>
              <a:t>MUCHAS GRACIAS</a:t>
            </a:r>
            <a:endParaRPr lang="en-CR" sz="3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8699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571550" y="2431254"/>
            <a:ext cx="4682070" cy="1776922"/>
          </a:xfrm>
        </p:spPr>
        <p:txBody>
          <a:bodyPr anchor="b">
            <a:normAutofit/>
          </a:bodyPr>
          <a:lstStyle/>
          <a:p>
            <a:pPr algn="ctr"/>
            <a:r>
              <a:rPr lang="es-CR" sz="4000" b="1" dirty="0">
                <a:solidFill>
                  <a:schemeClr val="accent1">
                    <a:lumMod val="75000"/>
                  </a:schemeClr>
                </a:solidFill>
                <a:effectLst>
                  <a:outerShdw blurRad="38100" dist="38100" dir="2700000" algn="tl">
                    <a:srgbClr val="000000">
                      <a:alpha val="43137"/>
                    </a:srgbClr>
                  </a:outerShdw>
                </a:effectLst>
                <a:latin typeface="+mn-lt"/>
                <a:cs typeface="Arial" panose="020B0604020202020204" pitchFamily="34" charset="0"/>
              </a:rPr>
              <a:t>CERTIFICADO DECLARACIÓN DE NACIMIENTO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Imagen 224">
            <a:extLst>
              <a:ext uri="{FF2B5EF4-FFF2-40B4-BE49-F238E27FC236}">
                <a16:creationId xmlns:a16="http://schemas.microsoft.com/office/drawing/2014/main" id="{B570C46E-D01C-9822-A9E4-871BD975ADA8}"/>
              </a:ext>
            </a:extLst>
          </p:cNvPr>
          <p:cNvPicPr>
            <a:picLocks noGrp="1"/>
          </p:cNvPicPr>
          <p:nvPr>
            <p:ph idx="1"/>
          </p:nvPr>
        </p:nvPicPr>
        <p:blipFill>
          <a:blip r:embed="rId3"/>
          <a:stretch/>
        </p:blipFill>
        <p:spPr>
          <a:xfrm>
            <a:off x="5477929" y="604911"/>
            <a:ext cx="4682070" cy="5429608"/>
          </a:xfrm>
          <a:prstGeom prst="rect">
            <a:avLst/>
          </a:prstGeom>
          <a:ln>
            <a:noFill/>
          </a:ln>
        </p:spPr>
      </p:pic>
    </p:spTree>
    <p:extLst>
      <p:ext uri="{BB962C8B-B14F-4D97-AF65-F5344CB8AC3E}">
        <p14:creationId xmlns:p14="http://schemas.microsoft.com/office/powerpoint/2010/main" val="3377644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A75E3-6A99-15AB-C88A-A057F5AEAAF3}"/>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16A462AC-A691-6C89-92B3-84C8DB4C3404}"/>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8F36956E-34DB-8500-158A-1326916C76C0}"/>
              </a:ext>
            </a:extLst>
          </p:cNvPr>
          <p:cNvSpPr>
            <a:spLocks noGrp="1"/>
          </p:cNvSpPr>
          <p:nvPr>
            <p:ph type="title"/>
          </p:nvPr>
        </p:nvSpPr>
        <p:spPr>
          <a:xfrm>
            <a:off x="3198065" y="727761"/>
            <a:ext cx="8205266" cy="858071"/>
          </a:xfrm>
        </p:spPr>
        <p:txBody>
          <a:bodyPr anchor="b">
            <a:noAutofit/>
          </a:bodyPr>
          <a:lstStyle/>
          <a:p>
            <a:pPr algn="r"/>
            <a:r>
              <a:rPr lang="es-CR" sz="4000" b="1" dirty="0">
                <a:solidFill>
                  <a:schemeClr val="accent1">
                    <a:lumMod val="75000"/>
                  </a:schemeClr>
                </a:solidFill>
                <a:latin typeface="+mn-lt"/>
                <a:cs typeface="Arial" panose="020B0604020202020204" pitchFamily="34" charset="0"/>
              </a:rPr>
              <a:t>DECLARACIÓN DE NACIMIENTO</a:t>
            </a:r>
            <a:endParaRPr lang="en-CR" sz="4000" dirty="0">
              <a:latin typeface="+mn-lt"/>
              <a:cs typeface="Arial" panose="020B0604020202020204" pitchFamily="34" charset="0"/>
            </a:endParaRPr>
          </a:p>
        </p:txBody>
      </p:sp>
      <p:sp>
        <p:nvSpPr>
          <p:cNvPr id="5" name="Marcador de contenido 4">
            <a:extLst>
              <a:ext uri="{FF2B5EF4-FFF2-40B4-BE49-F238E27FC236}">
                <a16:creationId xmlns:a16="http://schemas.microsoft.com/office/drawing/2014/main" id="{B8A76374-EB58-8770-FB26-FD4E75FC3D1D}"/>
              </a:ext>
            </a:extLst>
          </p:cNvPr>
          <p:cNvSpPr>
            <a:spLocks noGrp="1"/>
          </p:cNvSpPr>
          <p:nvPr>
            <p:ph idx="1"/>
          </p:nvPr>
        </p:nvSpPr>
        <p:spPr>
          <a:xfrm>
            <a:off x="564822" y="1778901"/>
            <a:ext cx="10515600" cy="4351338"/>
          </a:xfrm>
        </p:spPr>
        <p:txBody>
          <a:bodyPr>
            <a:normAutofit/>
          </a:bodyPr>
          <a:lstStyle/>
          <a:p>
            <a:r>
              <a:rPr lang="es-CR" sz="1700" dirty="0"/>
              <a:t>De los hijos de padre o madre costarricense por nacimiento. </a:t>
            </a:r>
          </a:p>
          <a:p>
            <a:pPr>
              <a:lnSpc>
                <a:spcPct val="100000"/>
              </a:lnSpc>
              <a:spcBef>
                <a:spcPts val="0"/>
              </a:spcBef>
            </a:pPr>
            <a:endParaRPr lang="es-CR" sz="1700" dirty="0"/>
          </a:p>
          <a:p>
            <a:pPr lvl="4"/>
            <a:r>
              <a:rPr lang="es-CR" sz="1700" dirty="0"/>
              <a:t>Padre o madre hace la declaración.</a:t>
            </a:r>
          </a:p>
          <a:p>
            <a:pPr lvl="4"/>
            <a:r>
              <a:rPr lang="es-CR" sz="1700" dirty="0"/>
              <a:t>Tercero autorizado por el padre o la madre </a:t>
            </a:r>
          </a:p>
          <a:p>
            <a:pPr lvl="4"/>
            <a:r>
              <a:rPr lang="es-CR" sz="1700" dirty="0"/>
              <a:t>Misma persona interesada antes de los 25</a:t>
            </a:r>
          </a:p>
          <a:p>
            <a:pPr lvl="4"/>
            <a:endParaRPr lang="es-CR" sz="1700" dirty="0"/>
          </a:p>
          <a:p>
            <a:endParaRPr lang="es-CR" sz="1700" dirty="0"/>
          </a:p>
          <a:p>
            <a:r>
              <a:rPr lang="es-CR" sz="1700" dirty="0"/>
              <a:t>De los hijos de padre o madre costarricense por naturalización, nacidos después de la naturalización.</a:t>
            </a:r>
          </a:p>
          <a:p>
            <a:pPr marL="0" indent="0">
              <a:buNone/>
            </a:pPr>
            <a:endParaRPr lang="es-CR" sz="1700" dirty="0"/>
          </a:p>
          <a:p>
            <a:pPr lvl="4">
              <a:spcBef>
                <a:spcPts val="0"/>
              </a:spcBef>
            </a:pPr>
            <a:r>
              <a:rPr lang="es-CR" sz="1700" dirty="0"/>
              <a:t>Padre o madre hace la declaración.</a:t>
            </a:r>
          </a:p>
          <a:p>
            <a:pPr lvl="4">
              <a:spcBef>
                <a:spcPts val="0"/>
              </a:spcBef>
            </a:pPr>
            <a:r>
              <a:rPr lang="es-CR" sz="1700" dirty="0"/>
              <a:t>Tercero autorizado por el padre o la madre</a:t>
            </a:r>
          </a:p>
          <a:p>
            <a:pPr lvl="4">
              <a:lnSpc>
                <a:spcPct val="100000"/>
              </a:lnSpc>
              <a:spcBef>
                <a:spcPts val="0"/>
              </a:spcBef>
            </a:pPr>
            <a:r>
              <a:rPr lang="es-CR" sz="1700" dirty="0"/>
              <a:t>Misma persona interesada</a:t>
            </a:r>
          </a:p>
          <a:p>
            <a:endParaRPr lang="es-CR" sz="1700" dirty="0"/>
          </a:p>
          <a:p>
            <a:endParaRPr lang="es-CR" sz="1700" dirty="0"/>
          </a:p>
          <a:p>
            <a:endParaRPr lang="es-CR" sz="1700" dirty="0"/>
          </a:p>
        </p:txBody>
      </p:sp>
      <p:sp>
        <p:nvSpPr>
          <p:cNvPr id="6" name="Cerrar llave 5" descr="Nacionalidad&#10;costarricense">
            <a:extLst>
              <a:ext uri="{FF2B5EF4-FFF2-40B4-BE49-F238E27FC236}">
                <a16:creationId xmlns:a16="http://schemas.microsoft.com/office/drawing/2014/main" id="{591C9184-BF3F-872B-629F-0802169DC459}"/>
              </a:ext>
            </a:extLst>
          </p:cNvPr>
          <p:cNvSpPr/>
          <p:nvPr/>
        </p:nvSpPr>
        <p:spPr>
          <a:xfrm>
            <a:off x="6835772" y="2284129"/>
            <a:ext cx="515647" cy="1072989"/>
          </a:xfrm>
          <a:prstGeom prst="rightBrace">
            <a:avLst>
              <a:gd name="adj1" fmla="val 8333"/>
              <a:gd name="adj2" fmla="val 47659"/>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a:p>
        </p:txBody>
      </p:sp>
      <p:sp>
        <p:nvSpPr>
          <p:cNvPr id="8" name="Rectángulo: esquinas redondeadas 7">
            <a:extLst>
              <a:ext uri="{FF2B5EF4-FFF2-40B4-BE49-F238E27FC236}">
                <a16:creationId xmlns:a16="http://schemas.microsoft.com/office/drawing/2014/main" id="{C5C3B550-B116-03FC-D62A-9AADA27C6AAF}"/>
              </a:ext>
            </a:extLst>
          </p:cNvPr>
          <p:cNvSpPr/>
          <p:nvPr/>
        </p:nvSpPr>
        <p:spPr>
          <a:xfrm>
            <a:off x="7351419" y="2604973"/>
            <a:ext cx="3007075" cy="431300"/>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s-CR" b="1" i="1" dirty="0">
                <a:solidFill>
                  <a:schemeClr val="accent2">
                    <a:lumMod val="75000"/>
                  </a:schemeClr>
                </a:solidFill>
              </a:rPr>
              <a:t>SÍ </a:t>
            </a:r>
            <a:r>
              <a:rPr lang="es-CR" i="1" dirty="0">
                <a:solidFill>
                  <a:schemeClr val="tx1"/>
                </a:solidFill>
              </a:rPr>
              <a:t>se otorga nacionalidad costarricense</a:t>
            </a:r>
          </a:p>
        </p:txBody>
      </p:sp>
    </p:spTree>
    <p:extLst>
      <p:ext uri="{BB962C8B-B14F-4D97-AF65-F5344CB8AC3E}">
        <p14:creationId xmlns:p14="http://schemas.microsoft.com/office/powerpoint/2010/main" val="2883952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58E31-CF5F-6756-F6C4-007EBEA750E4}"/>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AB8E9579-8555-8248-CE17-62E013820FB6}"/>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B00630EF-4C48-5806-03E6-D7044A0F8FBD}"/>
              </a:ext>
            </a:extLst>
          </p:cNvPr>
          <p:cNvSpPr>
            <a:spLocks noGrp="1"/>
          </p:cNvSpPr>
          <p:nvPr>
            <p:ph type="title"/>
          </p:nvPr>
        </p:nvSpPr>
        <p:spPr>
          <a:xfrm>
            <a:off x="2503584" y="614952"/>
            <a:ext cx="8205266" cy="858071"/>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cs typeface="Arial" panose="020B0604020202020204" pitchFamily="34" charset="0"/>
              </a:rPr>
              <a:t>DECLARACIÓN DE NACIMIENTO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5" name="Marcador de contenido 4">
            <a:extLst>
              <a:ext uri="{FF2B5EF4-FFF2-40B4-BE49-F238E27FC236}">
                <a16:creationId xmlns:a16="http://schemas.microsoft.com/office/drawing/2014/main" id="{6160134D-D308-B06E-CE01-998D12083B75}"/>
              </a:ext>
            </a:extLst>
          </p:cNvPr>
          <p:cNvSpPr>
            <a:spLocks noGrp="1"/>
          </p:cNvSpPr>
          <p:nvPr>
            <p:ph idx="1"/>
          </p:nvPr>
        </p:nvSpPr>
        <p:spPr>
          <a:xfrm>
            <a:off x="838199" y="1961158"/>
            <a:ext cx="10515600" cy="3965080"/>
          </a:xfrm>
        </p:spPr>
        <p:txBody>
          <a:bodyPr>
            <a:normAutofit/>
          </a:bodyPr>
          <a:lstStyle/>
          <a:p>
            <a:r>
              <a:rPr lang="es-CR" sz="1700" dirty="0"/>
              <a:t>Declaraciones de nacimiento que no generan la nacionalidad costarricense:</a:t>
            </a:r>
          </a:p>
          <a:p>
            <a:pPr lvl="1"/>
            <a:endParaRPr lang="es-CR" sz="1700" dirty="0"/>
          </a:p>
          <a:p>
            <a:pPr lvl="1"/>
            <a:r>
              <a:rPr lang="es-CR" sz="1700" dirty="0"/>
              <a:t>Si declara el padre o madre NO costarricense (un progenitor extranjero)</a:t>
            </a:r>
          </a:p>
          <a:p>
            <a:pPr lvl="1"/>
            <a:r>
              <a:rPr lang="es-CR" sz="1700" dirty="0"/>
              <a:t>Si declara un tercero no autorizado (abuelos, tíos, amigos, abogados) </a:t>
            </a:r>
          </a:p>
          <a:p>
            <a:pPr lvl="1"/>
            <a:r>
              <a:rPr lang="es-CR" sz="1700" dirty="0"/>
              <a:t>Si se declara el mismo interesado después de los 25 años </a:t>
            </a:r>
          </a:p>
          <a:p>
            <a:pPr lvl="1"/>
            <a:r>
              <a:rPr lang="es-CR" sz="1700" dirty="0"/>
              <a:t>Si quien declara es el padre o madre (o ambos) naturalizado(s).</a:t>
            </a:r>
          </a:p>
          <a:p>
            <a:pPr marL="457200" lvl="1" indent="0">
              <a:buNone/>
            </a:pPr>
            <a:endParaRPr lang="es-CR" sz="1700" dirty="0"/>
          </a:p>
          <a:p>
            <a:pPr marL="457200" lvl="1" indent="0">
              <a:buNone/>
            </a:pPr>
            <a:r>
              <a:rPr lang="es-CR" sz="1700" dirty="0"/>
              <a:t>Normativa Aplicable</a:t>
            </a:r>
          </a:p>
          <a:p>
            <a:pPr marL="457200" lvl="1" indent="0">
              <a:buNone/>
            </a:pPr>
            <a:r>
              <a:rPr lang="es-CR" sz="1700" dirty="0"/>
              <a:t>Art. 13 Constitución Política</a:t>
            </a:r>
          </a:p>
          <a:p>
            <a:pPr marL="457200" lvl="1" indent="0">
              <a:buNone/>
            </a:pPr>
            <a:r>
              <a:rPr lang="es-CR" sz="1700" dirty="0"/>
              <a:t>Art. 48 Ley Orgánica del TSE</a:t>
            </a:r>
          </a:p>
          <a:p>
            <a:pPr marL="457200" lvl="1" indent="0">
              <a:buNone/>
            </a:pPr>
            <a:r>
              <a:rPr lang="es-CR" sz="1700" dirty="0"/>
              <a:t>Art. 21 Reglamento del Registro del Estado Civil</a:t>
            </a:r>
          </a:p>
          <a:p>
            <a:endParaRPr lang="es-CR" sz="1700" dirty="0"/>
          </a:p>
          <a:p>
            <a:endParaRPr lang="es-CR" sz="1700" dirty="0"/>
          </a:p>
        </p:txBody>
      </p:sp>
    </p:spTree>
    <p:extLst>
      <p:ext uri="{BB962C8B-B14F-4D97-AF65-F5344CB8AC3E}">
        <p14:creationId xmlns:p14="http://schemas.microsoft.com/office/powerpoint/2010/main" val="17447932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421</TotalTime>
  <Words>4025</Words>
  <Application>Microsoft Office PowerPoint</Application>
  <PresentationFormat>Panorámica</PresentationFormat>
  <Paragraphs>457</Paragraphs>
  <Slides>68</Slides>
  <Notes>4</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68</vt:i4>
      </vt:variant>
    </vt:vector>
  </HeadingPairs>
  <TitlesOfParts>
    <vt:vector size="78" baseType="lpstr">
      <vt:lpstr>Aptos</vt:lpstr>
      <vt:lpstr>Aptos </vt:lpstr>
      <vt:lpstr>Aptos Display</vt:lpstr>
      <vt:lpstr>Arial</vt:lpstr>
      <vt:lpstr>Calibri</vt:lpstr>
      <vt:lpstr>Century Gothic</vt:lpstr>
      <vt:lpstr>DejaVu Sans</vt:lpstr>
      <vt:lpstr>Times New Roman</vt:lpstr>
      <vt:lpstr>Verdana</vt:lpstr>
      <vt:lpstr>Office Theme</vt:lpstr>
      <vt:lpstr>SERVICIOS REGISTRALES Y DE IDENTIFICACIÓN EN  CONSULADOS</vt:lpstr>
      <vt:lpstr>REGISTRADORES AUXILIARES</vt:lpstr>
      <vt:lpstr>DEBERES Y OBLIGACIONES</vt:lpstr>
      <vt:lpstr>CUSTODIA, ESTADO, USO,  CONTROL Y ENVÍO</vt:lpstr>
      <vt:lpstr>TIPOS DE FORMULARIOS</vt:lpstr>
      <vt:lpstr>INSCRIPCIÓN DE NACIMIENTO</vt:lpstr>
      <vt:lpstr>CERTIFICADO DECLARACIÓN DE NACIMIENTO</vt:lpstr>
      <vt:lpstr>DECLARACIÓN DE NACIMIENTO</vt:lpstr>
      <vt:lpstr>DECLARACIÓN DE NACIMIENTO</vt:lpstr>
      <vt:lpstr>DATOS DEL NACIMIENTO</vt:lpstr>
      <vt:lpstr>DATOS DEL PADRE</vt:lpstr>
      <vt:lpstr>DATOS DE LA MADRE</vt:lpstr>
      <vt:lpstr>DATOS DE LOS DECLARANTES</vt:lpstr>
      <vt:lpstr>DATOS DEL REGISTRADOR</vt:lpstr>
      <vt:lpstr>ASPECTOS IMPORTANTES</vt:lpstr>
      <vt:lpstr>INSCRIPCIÓN DE MATRIMONIO CIVIL</vt:lpstr>
      <vt:lpstr>CERTIFICADO DECLARACION DE MATRIMONIO CIVIL</vt:lpstr>
      <vt:lpstr>MATRIMONIO CIVIL</vt:lpstr>
      <vt:lpstr>DECLARACIÓN DE MATRIMONIO CIVIL</vt:lpstr>
      <vt:lpstr>CERTIFICADO DE DECLARACIÓN DE MATRIMONIO CIVIL</vt:lpstr>
      <vt:lpstr>Aquí se consigna la información de los contrayentes al momento del acto del matrimonio</vt:lpstr>
      <vt:lpstr>Presentación de PowerPoint</vt:lpstr>
      <vt:lpstr>Presentación de PowerPoint</vt:lpstr>
      <vt:lpstr>ASPECTOS IMPORTANTES</vt:lpstr>
      <vt:lpstr>INSCRIPCIÓN DE DEFUNCION</vt:lpstr>
      <vt:lpstr>CERTIFICADO DECLARACION DE DEFUNCIÓN</vt:lpstr>
      <vt:lpstr>DATOS DE LA PERSONA FALLECIDA</vt:lpstr>
      <vt:lpstr>CAUSAS DE DEFUNCIÓN</vt:lpstr>
      <vt:lpstr>DATOS DE LA PERSONA FALLECIDA</vt:lpstr>
      <vt:lpstr>DATOS DEL REGISTRADOR</vt:lpstr>
      <vt:lpstr>ASPECTOS IMPORTANTES</vt:lpstr>
      <vt:lpstr>INFORMACIÓN IMPORTANTE</vt:lpstr>
      <vt:lpstr>SECCIÓN DE  ACTOS JURÍDICOS</vt:lpstr>
      <vt:lpstr>RECONOCIMIENTO</vt:lpstr>
      <vt:lpstr>RECONOCIMIENTO</vt:lpstr>
      <vt:lpstr>OCURSOS</vt:lpstr>
      <vt:lpstr>DERECHOS SUBJETIVOS</vt:lpstr>
      <vt:lpstr>CAMBIO DE NOMBRE POR IDENTIDAD DE GÉNERO</vt:lpstr>
      <vt:lpstr>Presentación de PowerPoint</vt:lpstr>
      <vt:lpstr>Presentación de PowerPoint</vt:lpstr>
      <vt:lpstr>SE DEBE COMPLETAR DOS FORMULARIOS</vt:lpstr>
      <vt:lpstr>CONSENTIMIENTO  INFORMADO</vt:lpstr>
      <vt:lpstr>PATERNIDAD ADMINISTRATIVA</vt:lpstr>
      <vt:lpstr>FORMULARIO PARA MENORES</vt:lpstr>
      <vt:lpstr>DIVORCIO/SEPARACION POR MUTUO CONSENTIMIENTO</vt:lpstr>
      <vt:lpstr>INFORMACIÓN IMPORTANTE</vt:lpstr>
      <vt:lpstr>SECCIÓN DE OPCIONES Y NATURALIZACIONES</vt:lpstr>
      <vt:lpstr>REQUISITOS GENERALES</vt:lpstr>
      <vt:lpstr>NATURALIZACIÓN POR RESIDENCIA LEY 1155</vt:lpstr>
      <vt:lpstr>NATURALIZACIÓN POR MATRIMONIO</vt:lpstr>
      <vt:lpstr>NATURALIZACIÓN POR TRASCENDENCIA</vt:lpstr>
      <vt:lpstr>NATURALIZACIÓN POR RESIDENCIA  (20 AÑOS)</vt:lpstr>
      <vt:lpstr>NATURALIZACIÓN POR NACER EN CR, HIJO DE PADRES EXTRANJEROS, MAYOR DE 25 AÑOS</vt:lpstr>
      <vt:lpstr>NATURALIZACIÓN POR NACER EN EL EXTRANJERO, HIJO DE PADRE O MADRE CR POR NACIMIENTO,  MAYOR DE 25 AÑOS.</vt:lpstr>
      <vt:lpstr>NATURALIZACIÓN POR HABER SIDO DECLARADO APÁTRIDA</vt:lpstr>
      <vt:lpstr>REQUISITOS</vt:lpstr>
      <vt:lpstr>ESCRITO DE SOLICITUD INICIAL </vt:lpstr>
      <vt:lpstr>NATURALIZACIÓN PARA PERSONAS INDÍGENAS TRANSFRONTERIZA</vt:lpstr>
      <vt:lpstr>REQUISITOS </vt:lpstr>
      <vt:lpstr>ESCRITO DE SOLICITUD INICIAL </vt:lpstr>
      <vt:lpstr>VARIACION DE NACIONALIDAD</vt:lpstr>
      <vt:lpstr>Presentación de PowerPoint</vt:lpstr>
      <vt:lpstr>Presentación de PowerPoint</vt:lpstr>
      <vt:lpstr>REQUISITOS</vt:lpstr>
      <vt:lpstr>CARTA DE NATURALIZACION</vt:lpstr>
      <vt:lpstr>CARTA DE NATURALIZACION</vt:lpstr>
      <vt:lpstr>INFORMACIÓN IMPORTANTE</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SECCIÓN DE ANÁLISIS</dc:title>
  <dc:creator>Daniela María Cortes Ureña</dc:creator>
  <cp:lastModifiedBy>Ana Lucia Andrade Vargas</cp:lastModifiedBy>
  <cp:revision>22</cp:revision>
  <dcterms:created xsi:type="dcterms:W3CDTF">2024-05-17T18:54:29Z</dcterms:created>
  <dcterms:modified xsi:type="dcterms:W3CDTF">2025-11-11T15:49:32Z</dcterms:modified>
</cp:coreProperties>
</file>